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1"/>
  </p:sldMasterIdLst>
  <p:notesMasterIdLst>
    <p:notesMasterId r:id="rId15"/>
  </p:notesMasterIdLst>
  <p:handoutMasterIdLst>
    <p:handoutMasterId r:id="rId16"/>
  </p:handoutMasterIdLst>
  <p:sldIdLst>
    <p:sldId id="448" r:id="rId2"/>
    <p:sldId id="454" r:id="rId3"/>
    <p:sldId id="456" r:id="rId4"/>
    <p:sldId id="455" r:id="rId5"/>
    <p:sldId id="457" r:id="rId6"/>
    <p:sldId id="458" r:id="rId7"/>
    <p:sldId id="459" r:id="rId8"/>
    <p:sldId id="461" r:id="rId9"/>
    <p:sldId id="465" r:id="rId10"/>
    <p:sldId id="460" r:id="rId11"/>
    <p:sldId id="463" r:id="rId12"/>
    <p:sldId id="467" r:id="rId13"/>
    <p:sldId id="466" r:id="rId14"/>
  </p:sldIdLst>
  <p:sldSz cx="9144000" cy="6858000" type="screen4x3"/>
  <p:notesSz cx="9926638" cy="67976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Arial" charset="0"/>
        <a:ea typeface="Arial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Arial" charset="0"/>
        <a:ea typeface="Arial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Arial" charset="0"/>
        <a:ea typeface="Arial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Arial" charset="0"/>
        <a:ea typeface="Arial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Arial" charset="0"/>
        <a:ea typeface="Arial" charset="0"/>
        <a:cs typeface="Arial" charset="0"/>
      </a:defRPr>
    </a:lvl5pPr>
    <a:lvl6pPr marL="2286000" algn="l" defTabSz="914400" rtl="0" eaLnBrk="1" latinLnBrk="0" hangingPunct="1">
      <a:defRPr sz="2400" b="1" kern="1200">
        <a:solidFill>
          <a:srgbClr val="FF0000"/>
        </a:solidFill>
        <a:latin typeface="Arial" charset="0"/>
        <a:ea typeface="Arial" charset="0"/>
        <a:cs typeface="Arial" charset="0"/>
      </a:defRPr>
    </a:lvl6pPr>
    <a:lvl7pPr marL="2743200" algn="l" defTabSz="914400" rtl="0" eaLnBrk="1" latinLnBrk="0" hangingPunct="1">
      <a:defRPr sz="2400" b="1" kern="1200">
        <a:solidFill>
          <a:srgbClr val="FF0000"/>
        </a:solidFill>
        <a:latin typeface="Arial" charset="0"/>
        <a:ea typeface="Arial" charset="0"/>
        <a:cs typeface="Arial" charset="0"/>
      </a:defRPr>
    </a:lvl7pPr>
    <a:lvl8pPr marL="3200400" algn="l" defTabSz="914400" rtl="0" eaLnBrk="1" latinLnBrk="0" hangingPunct="1">
      <a:defRPr sz="2400" b="1" kern="1200">
        <a:solidFill>
          <a:srgbClr val="FF0000"/>
        </a:solidFill>
        <a:latin typeface="Arial" charset="0"/>
        <a:ea typeface="Arial" charset="0"/>
        <a:cs typeface="Arial" charset="0"/>
      </a:defRPr>
    </a:lvl8pPr>
    <a:lvl9pPr marL="3657600" algn="l" defTabSz="914400" rtl="0" eaLnBrk="1" latinLnBrk="0" hangingPunct="1">
      <a:defRPr sz="2400" b="1" kern="1200">
        <a:solidFill>
          <a:srgbClr val="FF0000"/>
        </a:solidFill>
        <a:latin typeface="Arial" charset="0"/>
        <a:ea typeface="Arial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2" userDrawn="1">
          <p15:clr>
            <a:srgbClr val="A4A3A4"/>
          </p15:clr>
        </p15:guide>
        <p15:guide id="2" pos="312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42D45"/>
    <a:srgbClr val="E84E0F"/>
    <a:srgbClr val="EE0F48"/>
    <a:srgbClr val="E06436"/>
    <a:srgbClr val="666666"/>
    <a:srgbClr val="7189C5"/>
    <a:srgbClr val="6699FF"/>
    <a:srgbClr val="FF33CC"/>
    <a:srgbClr val="5A869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75636" autoAdjust="0"/>
  </p:normalViewPr>
  <p:slideViewPr>
    <p:cSldViewPr>
      <p:cViewPr varScale="1">
        <p:scale>
          <a:sx n="114" d="100"/>
          <a:sy n="114" d="100"/>
        </p:scale>
        <p:origin x="1446" y="114"/>
      </p:cViewPr>
      <p:guideLst>
        <p:guide orient="horz"/>
        <p:guide pos="575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97" d="100"/>
          <a:sy n="97" d="100"/>
        </p:scale>
        <p:origin x="1981" y="35"/>
      </p:cViewPr>
      <p:guideLst>
        <p:guide orient="horz" pos="2142"/>
        <p:guide pos="3127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304618" cy="339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22" tIns="45662" rIns="91322" bIns="45662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2021" y="1"/>
            <a:ext cx="4304618" cy="339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22" tIns="45662" rIns="91322" bIns="45662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8498"/>
            <a:ext cx="4304618" cy="339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22" tIns="45662" rIns="91322" bIns="45662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2021" y="6458498"/>
            <a:ext cx="4304618" cy="339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22" tIns="45662" rIns="91322" bIns="45662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fld id="{30D83F7B-049A-9940-8743-45F9D7CCFF4E}" type="slidenum">
              <a:rPr lang="en-US" altLang="fr-FR"/>
              <a:pPr/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4368956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304618" cy="339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22" tIns="45662" rIns="91322" bIns="45662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2021" y="1"/>
            <a:ext cx="4304618" cy="339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22" tIns="45662" rIns="91322" bIns="45662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5488" y="509588"/>
            <a:ext cx="3398837" cy="25511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37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24499" y="3227619"/>
            <a:ext cx="7277642" cy="3060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22" tIns="45662" rIns="91322" bIns="456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8498"/>
            <a:ext cx="4304618" cy="339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22" tIns="45662" rIns="91322" bIns="45662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2021" y="6458498"/>
            <a:ext cx="4304618" cy="339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22" tIns="45662" rIns="91322" bIns="45662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fld id="{E0DDA1EA-22B3-594F-8A54-41E9EED92CFA}" type="slidenum">
              <a:rPr lang="en-US" altLang="fr-FR"/>
              <a:pPr/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6523886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265488" y="509588"/>
            <a:ext cx="3398837" cy="2551112"/>
          </a:xfrm>
          <a:ln/>
        </p:spPr>
      </p:sp>
      <p:sp>
        <p:nvSpPr>
          <p:cNvPr id="1331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fr-FR" alt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1pPr>
            <a:lvl2pPr marL="749042" indent="-288093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2pPr>
            <a:lvl3pPr marL="1152373" indent="-230475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3pPr>
            <a:lvl4pPr marL="1613322" indent="-230475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4pPr>
            <a:lvl5pPr marL="2074271" indent="-230475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5pPr>
            <a:lvl6pPr marL="2535220" indent="-2304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6pPr>
            <a:lvl7pPr marL="2996169" indent="-2304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7pPr>
            <a:lvl8pPr marL="3457118" indent="-2304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8pPr>
            <a:lvl9pPr marL="3918067" indent="-2304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F6B09645-3048-D54F-8241-74CB1020C659}" type="slidenum">
              <a:rPr lang="en-US" altLang="fr-FR" sz="1200" b="0">
                <a:solidFill>
                  <a:schemeClr val="tx1"/>
                </a:solidFill>
                <a:latin typeface="Times" charset="0"/>
              </a:rPr>
              <a:pPr/>
              <a:t>1</a:t>
            </a:fld>
            <a:endParaRPr lang="en-US" altLang="fr-FR" sz="1200" b="0">
              <a:solidFill>
                <a:schemeClr val="tx1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306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551" y="779301"/>
            <a:ext cx="8336730" cy="71448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42D4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4" name="ZoneTexte 3"/>
          <p:cNvSpPr txBox="1">
            <a:spLocks noChangeArrowheads="1"/>
          </p:cNvSpPr>
          <p:nvPr userDrawn="1"/>
        </p:nvSpPr>
        <p:spPr bwMode="auto">
          <a:xfrm>
            <a:off x="8818270" y="6632575"/>
            <a:ext cx="32573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hangingPunct="1"/>
            <a:fld id="{66E51AF5-2911-1549-991A-A2704613AF99}" type="slidenum">
              <a:rPr lang="fr-FR" altLang="fr-FR" sz="900" b="0">
                <a:solidFill>
                  <a:srgbClr val="7F7F7F"/>
                </a:solidFill>
              </a:rPr>
              <a:pPr algn="r" eaLnBrk="1" hangingPunct="1"/>
              <a:t>‹N°›</a:t>
            </a:fld>
            <a:endParaRPr lang="fr-FR" altLang="fr-FR" sz="900" b="0">
              <a:solidFill>
                <a:srgbClr val="7F7F7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1" y="1673805"/>
            <a:ext cx="8572560" cy="4958981"/>
          </a:xfrm>
        </p:spPr>
        <p:txBody>
          <a:bodyPr>
            <a:normAutofit/>
          </a:bodyPr>
          <a:lstStyle>
            <a:lvl1pPr marL="457200" indent="-457200">
              <a:spcBef>
                <a:spcPts val="12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§"/>
              <a:defRPr>
                <a:solidFill>
                  <a:srgbClr val="242D45"/>
                </a:solidFill>
              </a:defRPr>
            </a:lvl1pPr>
            <a:lvl2pPr marL="717550" indent="-268288">
              <a:spcBef>
                <a:spcPts val="600"/>
              </a:spcBef>
              <a:spcAft>
                <a:spcPts val="300"/>
              </a:spcAft>
              <a:buClr>
                <a:schemeClr val="tx2">
                  <a:lumMod val="75000"/>
                </a:schemeClr>
              </a:buClr>
              <a:buSzPct val="75000"/>
              <a:defRPr>
                <a:solidFill>
                  <a:srgbClr val="E06436"/>
                </a:solidFill>
              </a:defRPr>
            </a:lvl2pPr>
            <a:lvl3pPr marL="1143000" indent="-228600">
              <a:buFont typeface="Wingdings" pitchFamily="2" charset="2"/>
              <a:buChar char="§"/>
              <a:defRPr b="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b="0">
                <a:solidFill>
                  <a:srgbClr val="242D45"/>
                </a:solidFill>
              </a:defRPr>
            </a:lvl4pPr>
            <a:lvl5pPr>
              <a:defRPr b="0">
                <a:solidFill>
                  <a:srgbClr val="242D45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38771484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>
            <a:spLocks noChangeArrowheads="1"/>
          </p:cNvSpPr>
          <p:nvPr userDrawn="1"/>
        </p:nvSpPr>
        <p:spPr bwMode="auto">
          <a:xfrm>
            <a:off x="8786930" y="6632575"/>
            <a:ext cx="35707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hangingPunct="1"/>
            <a:fld id="{9DD96B1F-30BE-3E4E-8D58-6803AF54EA56}" type="slidenum">
              <a:rPr lang="fr-FR" altLang="fr-FR" sz="1100">
                <a:solidFill>
                  <a:srgbClr val="7F7F7F"/>
                </a:solidFill>
              </a:rPr>
              <a:pPr algn="r" eaLnBrk="1" hangingPunct="1"/>
              <a:t>‹N°›</a:t>
            </a:fld>
            <a:endParaRPr lang="fr-FR" altLang="fr-FR" sz="1100">
              <a:solidFill>
                <a:srgbClr val="7F7F7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5" y="4406903"/>
            <a:ext cx="7772401" cy="1362075"/>
          </a:xfrm>
          <a:prstGeom prst="rect">
            <a:avLst/>
          </a:prstGeom>
        </p:spPr>
        <p:txBody>
          <a:bodyPr anchor="t"/>
          <a:lstStyle>
            <a:lvl1pPr algn="r">
              <a:defRPr sz="4000" b="1" cap="all">
                <a:solidFill>
                  <a:srgbClr val="242D4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5" y="2906715"/>
            <a:ext cx="7772401" cy="150018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rgbClr val="E06436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42651258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uste un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>
            <a:spLocks noChangeArrowheads="1"/>
          </p:cNvSpPr>
          <p:nvPr userDrawn="1"/>
        </p:nvSpPr>
        <p:spPr bwMode="auto">
          <a:xfrm>
            <a:off x="8786930" y="6632575"/>
            <a:ext cx="35707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hangingPunct="1"/>
            <a:fld id="{C103F9E7-595B-554D-984B-A04AFDB578F7}" type="slidenum">
              <a:rPr lang="fr-FR" altLang="fr-FR" sz="1100">
                <a:solidFill>
                  <a:srgbClr val="7F7F7F"/>
                </a:solidFill>
              </a:rPr>
              <a:pPr algn="r" eaLnBrk="1" hangingPunct="1"/>
              <a:t>‹N°›</a:t>
            </a:fld>
            <a:endParaRPr lang="fr-FR" altLang="fr-FR" sz="1100">
              <a:solidFill>
                <a:srgbClr val="7F7F7F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52452" y="863715"/>
            <a:ext cx="8565054" cy="63007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42D4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11810539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>
            <a:spLocks noChangeArrowheads="1"/>
          </p:cNvSpPr>
          <p:nvPr userDrawn="1"/>
        </p:nvSpPr>
        <p:spPr bwMode="auto">
          <a:xfrm>
            <a:off x="8786930" y="6632575"/>
            <a:ext cx="35707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hangingPunct="1"/>
            <a:fld id="{358649F3-D7C6-CB4C-B471-3A4F922AD36F}" type="slidenum">
              <a:rPr lang="fr-FR" altLang="fr-FR" sz="1100">
                <a:solidFill>
                  <a:srgbClr val="7F7F7F"/>
                </a:solidFill>
              </a:rPr>
              <a:pPr algn="r" eaLnBrk="1" hangingPunct="1"/>
              <a:t>‹N°›</a:t>
            </a:fld>
            <a:endParaRPr lang="fr-FR" altLang="fr-FR" sz="110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60887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>
            <a:spLocks noChangeArrowheads="1"/>
          </p:cNvSpPr>
          <p:nvPr userDrawn="1"/>
        </p:nvSpPr>
        <p:spPr bwMode="auto">
          <a:xfrm>
            <a:off x="8786930" y="6632575"/>
            <a:ext cx="35707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hangingPunct="1"/>
            <a:fld id="{53A1E53B-9796-F043-9D9F-2FC236C55B2B}" type="slidenum">
              <a:rPr lang="fr-FR" altLang="fr-FR" sz="1100">
                <a:solidFill>
                  <a:srgbClr val="7F7F7F"/>
                </a:solidFill>
              </a:rPr>
              <a:pPr algn="r" eaLnBrk="1" hangingPunct="1"/>
              <a:t>‹N°›</a:t>
            </a:fld>
            <a:endParaRPr lang="fr-FR" altLang="fr-FR" sz="1100">
              <a:solidFill>
                <a:srgbClr val="7F7F7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1628799"/>
            <a:ext cx="3008312" cy="1162050"/>
          </a:xfrm>
          <a:prstGeom prst="rect">
            <a:avLst/>
          </a:prstGeom>
        </p:spPr>
        <p:txBody>
          <a:bodyPr/>
          <a:lstStyle>
            <a:lvl1pPr algn="l">
              <a:defRPr sz="2000" b="1">
                <a:solidFill>
                  <a:srgbClr val="242D4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75052" y="1628799"/>
            <a:ext cx="5111750" cy="5003975"/>
          </a:xfrm>
        </p:spPr>
        <p:txBody>
          <a:bodyPr/>
          <a:lstStyle>
            <a:lvl1pPr>
              <a:defRPr sz="3200">
                <a:solidFill>
                  <a:srgbClr val="242D45"/>
                </a:solidFill>
              </a:defRPr>
            </a:lvl1pPr>
            <a:lvl2pPr>
              <a:defRPr sz="2800">
                <a:solidFill>
                  <a:srgbClr val="E06436"/>
                </a:solidFill>
              </a:defRPr>
            </a:lvl2pPr>
            <a:lvl3pPr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2000" b="0"/>
            </a:lvl4pPr>
            <a:lvl5pPr>
              <a:defRPr sz="2000" b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843934"/>
            <a:ext cx="3008312" cy="378864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8432779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38777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>
                <a:solidFill>
                  <a:srgbClr val="242D4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673805"/>
            <a:ext cx="5486400" cy="364094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95450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9366238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276" y="285750"/>
            <a:ext cx="8591549" cy="85725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242D45"/>
                </a:solidFill>
              </a:defRPr>
            </a:lvl1pPr>
            <a:lvl2pPr>
              <a:defRPr>
                <a:solidFill>
                  <a:srgbClr val="E06436"/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30101834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3066" y="1178749"/>
            <a:ext cx="2147887" cy="5445605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rgbClr val="242D4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9401" y="1178749"/>
            <a:ext cx="6291263" cy="5445605"/>
          </a:xfrm>
        </p:spPr>
        <p:txBody>
          <a:bodyPr vert="eaVert"/>
          <a:lstStyle>
            <a:lvl1pPr>
              <a:defRPr>
                <a:solidFill>
                  <a:srgbClr val="242D45"/>
                </a:solidFill>
              </a:defRPr>
            </a:lvl1pPr>
            <a:lvl2pPr>
              <a:defRPr>
                <a:solidFill>
                  <a:srgbClr val="E06436"/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1568236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5825513"/>
            <a:ext cx="9144000" cy="1033450"/>
          </a:xfrm>
          <a:prstGeom prst="rect">
            <a:avLst/>
          </a:prstGeom>
          <a:solidFill>
            <a:schemeClr val="bg1">
              <a:lumMod val="85000"/>
              <a:alpha val="47059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endParaRPr kumimoji="0" lang="fr-FR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4" name="Rectangle 16"/>
          <p:cNvSpPr>
            <a:spLocks noChangeArrowheads="1"/>
          </p:cNvSpPr>
          <p:nvPr userDrawn="1"/>
        </p:nvSpPr>
        <p:spPr bwMode="auto">
          <a:xfrm>
            <a:off x="-725488" y="5588010"/>
            <a:ext cx="262572" cy="3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  <a:defRPr/>
            </a:pPr>
            <a:endParaRPr lang="fr-FR" altLang="fr-FR" sz="1800" b="0">
              <a:solidFill>
                <a:schemeClr val="tx1"/>
              </a:solidFill>
              <a:ea typeface="+mn-ea"/>
            </a:endParaRPr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566555" y="5216967"/>
            <a:ext cx="8464550" cy="524081"/>
          </a:xfrm>
        </p:spPr>
        <p:txBody>
          <a:bodyPr lIns="91440" tIns="45720" rIns="91440" bIns="45720"/>
          <a:lstStyle>
            <a:lvl1pPr marL="0" indent="0" algn="r">
              <a:buFont typeface="Arial" charset="0"/>
              <a:buNone/>
              <a:defRPr sz="2400">
                <a:solidFill>
                  <a:srgbClr val="242D45"/>
                </a:solidFill>
              </a:defRPr>
            </a:lvl1pPr>
          </a:lstStyle>
          <a:p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titre</a:t>
            </a:r>
            <a:endParaRPr lang="en-US" dirty="0"/>
          </a:p>
        </p:txBody>
      </p:sp>
      <p:sp>
        <p:nvSpPr>
          <p:cNvPr id="3" name="Titre 2"/>
          <p:cNvSpPr>
            <a:spLocks noGrp="1"/>
          </p:cNvSpPr>
          <p:nvPr>
            <p:ph type="title" hasCustomPrompt="1"/>
          </p:nvPr>
        </p:nvSpPr>
        <p:spPr>
          <a:xfrm>
            <a:off x="276225" y="1551219"/>
            <a:ext cx="8591549" cy="622970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E06436"/>
                </a:solidFill>
              </a:defRPr>
            </a:lvl1pPr>
          </a:lstStyle>
          <a:p>
            <a:r>
              <a:rPr lang="fr-FR" dirty="0"/>
              <a:t>Collège doctoral</a:t>
            </a:r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76" y="123666"/>
            <a:ext cx="2344105" cy="1570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806725"/>
      </p:ext>
    </p:extLst>
  </p:cSld>
  <p:clrMapOvr>
    <a:masterClrMapping/>
  </p:clrMapOvr>
  <p:transition>
    <p:fade/>
  </p:transition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528652" y="1808831"/>
            <a:ext cx="8270875" cy="4823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 dirty="0" err="1"/>
              <a:t>Cliquez</a:t>
            </a:r>
            <a:r>
              <a:rPr lang="en-US" altLang="fr-FR" dirty="0"/>
              <a:t> pour modifier les styles du </a:t>
            </a:r>
            <a:r>
              <a:rPr lang="en-US" altLang="fr-FR" dirty="0" err="1"/>
              <a:t>texte</a:t>
            </a:r>
            <a:r>
              <a:rPr lang="en-US" altLang="fr-FR" dirty="0"/>
              <a:t> du masque</a:t>
            </a:r>
          </a:p>
          <a:p>
            <a:pPr lvl="1"/>
            <a:r>
              <a:rPr lang="en-US" altLang="fr-FR" dirty="0" err="1"/>
              <a:t>Deuxième</a:t>
            </a:r>
            <a:r>
              <a:rPr lang="en-US" altLang="fr-FR" dirty="0"/>
              <a:t> </a:t>
            </a:r>
            <a:r>
              <a:rPr lang="en-US" altLang="fr-FR" dirty="0" err="1"/>
              <a:t>niveau</a:t>
            </a:r>
            <a:endParaRPr lang="en-US" altLang="fr-FR" dirty="0"/>
          </a:p>
          <a:p>
            <a:pPr lvl="2"/>
            <a:r>
              <a:rPr lang="en-US" altLang="fr-FR" dirty="0" err="1"/>
              <a:t>Troisième</a:t>
            </a:r>
            <a:r>
              <a:rPr lang="en-US" altLang="fr-FR" dirty="0"/>
              <a:t> </a:t>
            </a:r>
            <a:r>
              <a:rPr lang="en-US" altLang="fr-FR" dirty="0" err="1"/>
              <a:t>niveau</a:t>
            </a:r>
            <a:endParaRPr lang="en-US" altLang="fr-FR" dirty="0"/>
          </a:p>
          <a:p>
            <a:pPr lvl="3"/>
            <a:r>
              <a:rPr lang="en-US" altLang="fr-FR" dirty="0" err="1"/>
              <a:t>Quatrième</a:t>
            </a:r>
            <a:r>
              <a:rPr lang="en-US" altLang="fr-FR" dirty="0"/>
              <a:t> </a:t>
            </a:r>
            <a:r>
              <a:rPr lang="en-US" altLang="fr-FR" dirty="0" err="1"/>
              <a:t>niveau</a:t>
            </a:r>
            <a:endParaRPr lang="en-US" altLang="fr-FR" dirty="0"/>
          </a:p>
          <a:p>
            <a:pPr lvl="4"/>
            <a:r>
              <a:rPr lang="en-US" altLang="fr-FR" dirty="0" err="1"/>
              <a:t>Cinquième</a:t>
            </a:r>
            <a:r>
              <a:rPr lang="en-US" altLang="fr-FR" dirty="0"/>
              <a:t> </a:t>
            </a:r>
            <a:r>
              <a:rPr lang="en-US" altLang="fr-FR" dirty="0" err="1"/>
              <a:t>niveau</a:t>
            </a:r>
            <a:endParaRPr lang="en-US" altLang="fr-FR" dirty="0"/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-5227" y="648486"/>
            <a:ext cx="9149228" cy="910150"/>
          </a:xfrm>
          <a:prstGeom prst="rect">
            <a:avLst/>
          </a:prstGeom>
          <a:solidFill>
            <a:schemeClr val="bg1">
              <a:lumMod val="85000"/>
              <a:alpha val="59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endParaRPr kumimoji="0" lang="fr-FR" sz="2400" b="1" i="0" u="none" strike="noStrike" cap="none" normalizeH="0" baseline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latin typeface="Arial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230" y="98630"/>
            <a:ext cx="2349916" cy="50673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477" r:id="rId1"/>
    <p:sldLayoutId id="2147484478" r:id="rId2"/>
    <p:sldLayoutId id="2147484480" r:id="rId3"/>
    <p:sldLayoutId id="2147484481" r:id="rId4"/>
    <p:sldLayoutId id="2147484482" r:id="rId5"/>
    <p:sldLayoutId id="2147484473" r:id="rId6"/>
    <p:sldLayoutId id="2147484474" r:id="rId7"/>
    <p:sldLayoutId id="2147484475" r:id="rId8"/>
    <p:sldLayoutId id="2147484483" r:id="rId9"/>
  </p:sldLayoutIdLst>
  <p:transition>
    <p:fad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40404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40404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40404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404040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</a:defRPr>
      </a:lvl9pPr>
    </p:titleStyle>
    <p:bodyStyle>
      <a:lvl1pPr marL="457200" indent="-457200" algn="l" rtl="0" eaLnBrk="0" fontAlgn="base" hangingPunct="0">
        <a:spcBef>
          <a:spcPct val="20000"/>
        </a:spcBef>
        <a:spcAft>
          <a:spcPct val="0"/>
        </a:spcAft>
        <a:buClrTx/>
        <a:buFont typeface="Wingdings" panose="05000000000000000000" pitchFamily="2" charset="2"/>
        <a:buChar char="§"/>
        <a:defRPr sz="2100" b="1">
          <a:solidFill>
            <a:srgbClr val="242D45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242D45"/>
        </a:buClr>
        <a:buFont typeface="Arial" charset="0"/>
        <a:buChar char="►"/>
        <a:defRPr b="1">
          <a:solidFill>
            <a:srgbClr val="E0643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242D45"/>
        </a:buClr>
        <a:buFont typeface="Wingdings" charset="2"/>
        <a:buChar char="§"/>
        <a:defRPr sz="1600">
          <a:solidFill>
            <a:schemeClr val="tx1">
              <a:lumMod val="50000"/>
              <a:lumOff val="50000"/>
            </a:schemeClr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242D45"/>
        </a:buClr>
        <a:buFont typeface="Arial" charset="0"/>
        <a:buChar char="•"/>
        <a:defRPr sz="1200" b="0">
          <a:solidFill>
            <a:srgbClr val="242D45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242D45"/>
        </a:buClr>
        <a:buFont typeface="Courier New" charset="0"/>
        <a:buChar char="o"/>
        <a:defRPr sz="1000" b="0">
          <a:solidFill>
            <a:srgbClr val="242D45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398DF3"/>
        </a:buClr>
        <a:buFont typeface="Wingdings" pitchFamily="2" charset="2"/>
        <a:buChar char="§"/>
        <a:defRPr sz="1000" b="1">
          <a:solidFill>
            <a:srgbClr val="75BD25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398DF3"/>
        </a:buClr>
        <a:buFont typeface="Wingdings" pitchFamily="2" charset="2"/>
        <a:buChar char="§"/>
        <a:defRPr sz="1000" b="1">
          <a:solidFill>
            <a:srgbClr val="75BD25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398DF3"/>
        </a:buClr>
        <a:buFont typeface="Wingdings" pitchFamily="2" charset="2"/>
        <a:buChar char="§"/>
        <a:defRPr sz="1000" b="1">
          <a:solidFill>
            <a:srgbClr val="75BD25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398DF3"/>
        </a:buClr>
        <a:buFont typeface="Wingdings" pitchFamily="2" charset="2"/>
        <a:buChar char="§"/>
        <a:defRPr sz="1000" b="1">
          <a:solidFill>
            <a:srgbClr val="75BD25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 txBox="1">
            <a:spLocks/>
          </p:cNvSpPr>
          <p:nvPr/>
        </p:nvSpPr>
        <p:spPr>
          <a:xfrm>
            <a:off x="296525" y="5094185"/>
            <a:ext cx="8609090" cy="577074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0404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0404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0404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04040"/>
                </a:solidFill>
                <a:latin typeface="Arial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2400" i="1" kern="0" dirty="0">
                <a:solidFill>
                  <a:srgbClr val="E06436"/>
                </a:solidFill>
              </a:rPr>
              <a:t>SOUTENANCE : </a:t>
            </a:r>
            <a:r>
              <a:rPr lang="en-US" sz="1600" i="1" kern="0" dirty="0">
                <a:solidFill>
                  <a:srgbClr val="E06436"/>
                </a:solidFill>
              </a:rPr>
              <a:t>Tutoriel ADUM à destination des </a:t>
            </a:r>
            <a:r>
              <a:rPr lang="en-US" sz="1600" i="1" kern="0" dirty="0" err="1">
                <a:solidFill>
                  <a:srgbClr val="E06436"/>
                </a:solidFill>
              </a:rPr>
              <a:t>doctorant.e.s</a:t>
            </a:r>
            <a:endParaRPr lang="en-US" sz="2400" i="1" kern="0" dirty="0">
              <a:solidFill>
                <a:srgbClr val="E06436"/>
              </a:solidFill>
            </a:endParaRP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562945" y="6010264"/>
            <a:ext cx="8464550" cy="524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r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06436"/>
              </a:buClr>
              <a:buFont typeface="Arial" charset="0"/>
              <a:buNone/>
              <a:defRPr sz="2400" b="1">
                <a:solidFill>
                  <a:srgbClr val="E0643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42D45"/>
              </a:buClr>
              <a:buFont typeface="Arial" charset="0"/>
              <a:buChar char="►"/>
              <a:defRPr b="1">
                <a:solidFill>
                  <a:srgbClr val="242D45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42D45"/>
              </a:buClr>
              <a:buFont typeface="Wingdings" charset="2"/>
              <a:buChar char="§"/>
              <a:defRPr sz="1600">
                <a:solidFill>
                  <a:srgbClr val="242D45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42D45"/>
              </a:buClr>
              <a:buFont typeface="Arial" charset="0"/>
              <a:buChar char="•"/>
              <a:defRPr sz="1200" b="1">
                <a:solidFill>
                  <a:srgbClr val="242D45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42D45"/>
              </a:buClr>
              <a:buFont typeface="Courier New" charset="0"/>
              <a:buChar char="o"/>
              <a:defRPr sz="1000" b="1">
                <a:solidFill>
                  <a:srgbClr val="242D45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98DF3"/>
              </a:buClr>
              <a:buFont typeface="Wingdings" pitchFamily="2" charset="2"/>
              <a:buChar char="§"/>
              <a:defRPr sz="1000" b="1">
                <a:solidFill>
                  <a:srgbClr val="75BD25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98DF3"/>
              </a:buClr>
              <a:buFont typeface="Wingdings" pitchFamily="2" charset="2"/>
              <a:buChar char="§"/>
              <a:defRPr sz="1000" b="1">
                <a:solidFill>
                  <a:srgbClr val="75BD25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98DF3"/>
              </a:buClr>
              <a:buFont typeface="Wingdings" pitchFamily="2" charset="2"/>
              <a:buChar char="§"/>
              <a:defRPr sz="1000" b="1">
                <a:solidFill>
                  <a:srgbClr val="75BD25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98DF3"/>
              </a:buClr>
              <a:buFont typeface="Wingdings" pitchFamily="2" charset="2"/>
              <a:buChar char="§"/>
              <a:defRPr sz="1000" b="1">
                <a:solidFill>
                  <a:srgbClr val="75BD25"/>
                </a:solidFill>
                <a:latin typeface="+mn-lt"/>
              </a:defRPr>
            </a:lvl9pPr>
          </a:lstStyle>
          <a:p>
            <a:r>
              <a:rPr lang="en-US" kern="0" dirty="0">
                <a:solidFill>
                  <a:srgbClr val="242D45"/>
                </a:solidFill>
                <a:latin typeface="+mj-lt"/>
                <a:ea typeface="Verdana" panose="020B0604030504040204" pitchFamily="34" charset="0"/>
              </a:rPr>
              <a:t>Octobre 2022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9104" y="807019"/>
            <a:ext cx="2146511" cy="763489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5000"/>
            <a:ext cx="9144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415589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77FE3-2298-4F60-900E-E9736737B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550" y="738142"/>
            <a:ext cx="8505944" cy="714484"/>
          </a:xfrm>
        </p:spPr>
        <p:txBody>
          <a:bodyPr/>
          <a:lstStyle/>
          <a:p>
            <a:r>
              <a:rPr lang="fr-FR" sz="2000" dirty="0"/>
              <a:t>Je m’assure que j’ai bien déposé toutes les pièces attendues</a:t>
            </a:r>
            <a:br>
              <a:rPr lang="fr-FR" sz="2000" dirty="0"/>
            </a:br>
            <a:endParaRPr lang="fr-FR" sz="20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488B505-0FF3-492D-896C-FDB0FD5179C8}"/>
              </a:ext>
            </a:extLst>
          </p:cNvPr>
          <p:cNvSpPr/>
          <p:nvPr/>
        </p:nvSpPr>
        <p:spPr bwMode="auto">
          <a:xfrm>
            <a:off x="341530" y="1853825"/>
            <a:ext cx="8460940" cy="4860540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R="0" algn="ctr" defTabSz="914400" eaLnBrk="0" latinLnBrk="0" hangingPunct="0">
              <a:lnSpc>
                <a:spcPct val="100000"/>
              </a:lnSpc>
              <a:spcBef>
                <a:spcPct val="20000"/>
              </a:spcBef>
              <a:buClr>
                <a:srgbClr val="E84E0F"/>
              </a:buClr>
              <a:buSzTx/>
              <a:tabLst/>
            </a:pPr>
            <a:r>
              <a:rPr lang="fr-FR" sz="1600" dirty="0">
                <a:solidFill>
                  <a:srgbClr val="242D45"/>
                </a:solidFill>
              </a:rPr>
              <a:t>AVANT DE FINALISER MA DECLARATION DE SOUTENANCE, JE VERIFIE :</a:t>
            </a:r>
          </a:p>
          <a:p>
            <a:pPr marL="228600" marR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84E0F"/>
              </a:buClr>
              <a:buSzTx/>
              <a:buAutoNum type="arabicPeriod"/>
              <a:tabLst/>
            </a:pPr>
            <a:r>
              <a:rPr kumimoji="0" lang="fr-FR" sz="1200" b="1" i="0" u="sng" strike="noStrike" cap="none" normalizeH="0" baseline="0" dirty="0">
                <a:ln>
                  <a:noFill/>
                </a:ln>
                <a:solidFill>
                  <a:srgbClr val="E84E0F"/>
                </a:solidFill>
                <a:effectLst/>
                <a:latin typeface="Arial" charset="0"/>
              </a:rPr>
              <a:t>Avoir déposé les pièces suivantes :</a:t>
            </a:r>
          </a:p>
          <a:p>
            <a:pPr marL="285750" indent="-285750" eaLnBrk="0" hangingPunct="0">
              <a:spcBef>
                <a:spcPct val="20000"/>
              </a:spcBef>
              <a:buClr>
                <a:srgbClr val="E84E0F"/>
              </a:buClr>
              <a:buFont typeface="Wingdings" panose="05000000000000000000" pitchFamily="2" charset="2"/>
              <a:buChar char="q"/>
            </a:pPr>
            <a:r>
              <a:rPr lang="fr-FR" sz="1200" dirty="0">
                <a:solidFill>
                  <a:srgbClr val="242D45"/>
                </a:solidFill>
              </a:rPr>
              <a:t>Manuscrit de ma thèse au format PDF : Je le dépose au moment de la déclaration de soutenance. </a:t>
            </a:r>
          </a:p>
          <a:p>
            <a:pPr eaLnBrk="0" hangingPunct="0">
              <a:spcBef>
                <a:spcPct val="20000"/>
              </a:spcBef>
              <a:buClr>
                <a:srgbClr val="E84E0F"/>
              </a:buClr>
            </a:pPr>
            <a:r>
              <a:rPr lang="fr-FR" sz="1200" dirty="0">
                <a:solidFill>
                  <a:srgbClr val="242D45"/>
                </a:solidFill>
              </a:rPr>
              <a:t>Si je souhaite déposer une nouvelle version du manuscrit au plus tard 8 semaines avant la soutenance, j’alerte par mail mon école doctorale qui me redonne la main pour son dépôt.</a:t>
            </a:r>
          </a:p>
          <a:p>
            <a:pPr marL="285750" indent="-285750" eaLnBrk="0" hangingPunct="0">
              <a:spcBef>
                <a:spcPct val="20000"/>
              </a:spcBef>
              <a:buClr>
                <a:srgbClr val="E84E0F"/>
              </a:buClr>
              <a:buFont typeface="Wingdings" panose="05000000000000000000" pitchFamily="2" charset="2"/>
              <a:buChar char="q"/>
            </a:pPr>
            <a:r>
              <a:rPr lang="fr-FR" sz="1200" dirty="0">
                <a:solidFill>
                  <a:srgbClr val="242D45"/>
                </a:solidFill>
              </a:rPr>
              <a:t>Document relatif à la diffusion de ma thèse</a:t>
            </a:r>
          </a:p>
          <a:p>
            <a:pPr eaLnBrk="0" hangingPunct="0">
              <a:spcBef>
                <a:spcPct val="20000"/>
              </a:spcBef>
              <a:buClr>
                <a:srgbClr val="E06436"/>
              </a:buClr>
            </a:pPr>
            <a:endParaRPr lang="fr-FR" sz="400" dirty="0">
              <a:solidFill>
                <a:srgbClr val="E06436"/>
              </a:solidFill>
            </a:endParaRPr>
          </a:p>
          <a:p>
            <a:pPr marL="285750" indent="-285750" eaLnBrk="0" hangingPunct="0">
              <a:spcBef>
                <a:spcPct val="20000"/>
              </a:spcBef>
              <a:buClr>
                <a:srgbClr val="E84E0F"/>
              </a:buClr>
              <a:buFont typeface="Wingdings" panose="05000000000000000000" pitchFamily="2" charset="2"/>
              <a:buChar char="q"/>
            </a:pPr>
            <a:r>
              <a:rPr lang="fr-FR" sz="1200" dirty="0">
                <a:solidFill>
                  <a:srgbClr val="242D45"/>
                </a:solidFill>
              </a:rPr>
              <a:t>Les Documents déposés en un seul fichier </a:t>
            </a:r>
            <a:r>
              <a:rPr lang="fr-FR" sz="1200" dirty="0" err="1">
                <a:solidFill>
                  <a:srgbClr val="242D45"/>
                </a:solidFill>
              </a:rPr>
              <a:t>pdf</a:t>
            </a:r>
            <a:r>
              <a:rPr lang="fr-FR" sz="1200" dirty="0">
                <a:solidFill>
                  <a:srgbClr val="242D45"/>
                </a:solidFill>
              </a:rPr>
              <a:t> dans la rubrique « pièces complémentaires » de ma demande de soutenance :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rgbClr val="E06436"/>
              </a:buClr>
              <a:buFont typeface="Courier New" panose="02070309020205020404" pitchFamily="49" charset="0"/>
              <a:buChar char="o"/>
            </a:pPr>
            <a:r>
              <a:rPr lang="fr-FR" sz="1200" dirty="0">
                <a:solidFill>
                  <a:srgbClr val="242D45"/>
                </a:solidFill>
              </a:rPr>
              <a:t>CV détaillé </a:t>
            </a:r>
            <a:r>
              <a:rPr lang="fr-FR" sz="1200" u="sng" dirty="0">
                <a:solidFill>
                  <a:srgbClr val="242D45"/>
                </a:solidFill>
              </a:rPr>
              <a:t>pour chaque membre de mon jury ayant grade étranger,</a:t>
            </a:r>
            <a:r>
              <a:rPr lang="fr-FR" sz="1200" dirty="0">
                <a:solidFill>
                  <a:srgbClr val="242D45"/>
                </a:solidFill>
              </a:rPr>
              <a:t> précisant les encadrements de thèse effectués - </a:t>
            </a:r>
            <a:r>
              <a:rPr lang="fr-FR" sz="1200" dirty="0">
                <a:solidFill>
                  <a:srgbClr val="C00000"/>
                </a:solidFill>
              </a:rPr>
              <a:t>sans ces CV ma demande ne pourra pas être instruite par l’école doctorale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rgbClr val="E06436"/>
              </a:buClr>
              <a:buFont typeface="Courier New" panose="02070309020205020404" pitchFamily="49" charset="0"/>
              <a:buChar char="o"/>
            </a:pPr>
            <a:r>
              <a:rPr lang="fr-FR" sz="1200" dirty="0">
                <a:solidFill>
                  <a:srgbClr val="242D45"/>
                </a:solidFill>
              </a:rPr>
              <a:t>Demande de visioconférence totale, le cas échéant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rgbClr val="E06436"/>
              </a:buClr>
              <a:buFont typeface="Courier New" panose="02070309020205020404" pitchFamily="49" charset="0"/>
              <a:buChar char="o"/>
            </a:pPr>
            <a:r>
              <a:rPr lang="fr-FR" sz="1200" dirty="0">
                <a:solidFill>
                  <a:srgbClr val="242D45"/>
                </a:solidFill>
              </a:rPr>
              <a:t>Demande de confidentialité/huis-clos, si mon manuscrit comporte un caractère confidentiel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rgbClr val="E06436"/>
              </a:buClr>
              <a:buFont typeface="Courier New" panose="02070309020205020404" pitchFamily="49" charset="0"/>
              <a:buChar char="o"/>
            </a:pPr>
            <a:r>
              <a:rPr lang="fr-FR" sz="1200" dirty="0">
                <a:solidFill>
                  <a:srgbClr val="242D45"/>
                </a:solidFill>
              </a:rPr>
              <a:t>Demande de délocalisation de la soutenance, si ma soutenance se déroule en dehors des locaux de l’Établissement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rgbClr val="E06436"/>
              </a:buClr>
              <a:buFont typeface="Courier New" panose="02070309020205020404" pitchFamily="49" charset="0"/>
              <a:buChar char="o"/>
            </a:pPr>
            <a:r>
              <a:rPr lang="fr-FR" sz="1200" dirty="0">
                <a:solidFill>
                  <a:srgbClr val="242D45"/>
                </a:solidFill>
              </a:rPr>
              <a:t>Les pièces justificatives spécifiques à mon école doctorale</a:t>
            </a:r>
          </a:p>
          <a:p>
            <a:pPr lvl="1" eaLnBrk="0" hangingPunct="0">
              <a:spcBef>
                <a:spcPct val="20000"/>
              </a:spcBef>
              <a:buClr>
                <a:srgbClr val="E06436"/>
              </a:buClr>
            </a:pPr>
            <a:endParaRPr lang="fr-FR" sz="1200" dirty="0">
              <a:solidFill>
                <a:srgbClr val="242D45"/>
              </a:solidFill>
              <a:highlight>
                <a:srgbClr val="FFFF00"/>
              </a:highlight>
            </a:endParaRPr>
          </a:p>
          <a:p>
            <a:pPr marL="228600" marR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84E0F"/>
              </a:buClr>
              <a:buSzTx/>
              <a:buAutoNum type="arabicPeriod" startAt="2"/>
              <a:tabLst/>
            </a:pPr>
            <a:r>
              <a:rPr kumimoji="0" lang="fr-FR" sz="1200" b="1" i="0" u="sng" strike="noStrike" cap="none" normalizeH="0" baseline="0" dirty="0">
                <a:ln>
                  <a:noFill/>
                </a:ln>
                <a:solidFill>
                  <a:srgbClr val="E84E0F"/>
                </a:solidFill>
                <a:effectLst/>
                <a:latin typeface="Arial" charset="0"/>
              </a:rPr>
              <a:t>Les informations ci-aprè</a:t>
            </a:r>
            <a:r>
              <a:rPr lang="fr-FR" sz="1200" u="sng" dirty="0">
                <a:solidFill>
                  <a:srgbClr val="E84E0F"/>
                </a:solidFill>
              </a:rPr>
              <a:t>s</a:t>
            </a:r>
            <a:r>
              <a:rPr kumimoji="0" lang="fr-FR" sz="1200" b="1" i="0" u="sng" strike="noStrike" cap="none" normalizeH="0" baseline="0" dirty="0">
                <a:ln>
                  <a:noFill/>
                </a:ln>
                <a:solidFill>
                  <a:srgbClr val="E84E0F"/>
                </a:solidFill>
                <a:effectLst/>
                <a:latin typeface="Arial" charset="0"/>
              </a:rPr>
              <a:t> : </a:t>
            </a:r>
            <a:r>
              <a:rPr lang="fr-FR" sz="1200" dirty="0">
                <a:solidFill>
                  <a:srgbClr val="242D45"/>
                </a:solidFill>
              </a:rPr>
              <a:t> état civil, spécialité du diplôme, titre de la thèse, ainsi que les qualités et titres exacts des personnes proposées dans le jury. Ces informations figureront sur votre diplôme.</a:t>
            </a:r>
          </a:p>
          <a:p>
            <a:pPr marL="90170" algn="just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fr-FR" sz="1200" dirty="0">
              <a:solidFill>
                <a:srgbClr val="E06436"/>
              </a:solidFill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rgbClr val="E06436"/>
              </a:buClr>
              <a:buFont typeface="Courier New" panose="02070309020205020404" pitchFamily="49" charset="0"/>
              <a:buChar char="o"/>
            </a:pPr>
            <a:endParaRPr lang="fr-FR" sz="1200" dirty="0">
              <a:solidFill>
                <a:srgbClr val="E06436"/>
              </a:solidFill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rgbClr val="E06436"/>
              </a:buClr>
              <a:buFont typeface="Courier New" panose="02070309020205020404" pitchFamily="49" charset="0"/>
              <a:buChar char="o"/>
            </a:pPr>
            <a:endParaRPr lang="fr-FR" sz="1200" dirty="0">
              <a:solidFill>
                <a:srgbClr val="E06436"/>
              </a:solidFill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rgbClr val="E06436"/>
              </a:buClr>
              <a:buFont typeface="Courier New" panose="02070309020205020404" pitchFamily="49" charset="0"/>
              <a:buChar char="o"/>
            </a:pPr>
            <a:endParaRPr kumimoji="0" lang="fr-FR" sz="1200" b="1" i="0" u="none" strike="noStrike" cap="none" normalizeH="0" baseline="0" dirty="0">
              <a:ln>
                <a:noFill/>
              </a:ln>
              <a:solidFill>
                <a:srgbClr val="E06436"/>
              </a:solidFill>
              <a:effectLst/>
              <a:latin typeface="Arial" charset="0"/>
            </a:endParaRPr>
          </a:p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endParaRPr kumimoji="0" lang="fr-FR" sz="1200" b="1" i="0" u="none" strike="noStrike" cap="none" normalizeH="0" baseline="0" dirty="0">
              <a:ln>
                <a:noFill/>
              </a:ln>
              <a:solidFill>
                <a:srgbClr val="242D45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38324866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7BE1CF2-5C7D-4EEC-8EAC-BC8898902F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79" y="1628800"/>
            <a:ext cx="7155795" cy="4604111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FFBB13D8-C6A2-46E5-86FD-FF7913AB5B90}"/>
              </a:ext>
            </a:extLst>
          </p:cNvPr>
          <p:cNvSpPr txBox="1">
            <a:spLocks/>
          </p:cNvSpPr>
          <p:nvPr/>
        </p:nvSpPr>
        <p:spPr>
          <a:xfrm>
            <a:off x="403635" y="775653"/>
            <a:ext cx="8336730" cy="714484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0404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0404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0404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04040"/>
                </a:solidFill>
                <a:latin typeface="Arial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fr-FR" sz="2400" kern="0" dirty="0"/>
              <a:t>Finalisation de la procédure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B9563C8-D148-4C19-B117-0FB4193A3E97}"/>
              </a:ext>
            </a:extLst>
          </p:cNvPr>
          <p:cNvSpPr/>
          <p:nvPr/>
        </p:nvSpPr>
        <p:spPr bwMode="auto">
          <a:xfrm>
            <a:off x="1104009" y="5821560"/>
            <a:ext cx="1395155" cy="307740"/>
          </a:xfrm>
          <a:prstGeom prst="roundRect">
            <a:avLst/>
          </a:prstGeom>
          <a:noFill/>
          <a:ln w="28575" cap="flat" cmpd="sng" algn="ctr">
            <a:solidFill>
              <a:srgbClr val="E0643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endParaRPr kumimoji="0" lang="fr-FR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CF147A4-1C47-4DA6-8D52-7F1622CC6C9F}"/>
              </a:ext>
            </a:extLst>
          </p:cNvPr>
          <p:cNvSpPr/>
          <p:nvPr/>
        </p:nvSpPr>
        <p:spPr bwMode="auto">
          <a:xfrm>
            <a:off x="4164349" y="2303875"/>
            <a:ext cx="3105345" cy="307740"/>
          </a:xfrm>
          <a:prstGeom prst="roundRect">
            <a:avLst/>
          </a:prstGeom>
          <a:noFill/>
          <a:ln w="28575" cap="flat" cmpd="sng" algn="ctr">
            <a:solidFill>
              <a:srgbClr val="E0643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endParaRPr kumimoji="0" lang="fr-FR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1F78719-BB9B-4B15-BC89-D67576BF2982}"/>
              </a:ext>
            </a:extLst>
          </p:cNvPr>
          <p:cNvSpPr/>
          <p:nvPr/>
        </p:nvSpPr>
        <p:spPr bwMode="auto">
          <a:xfrm>
            <a:off x="3219244" y="3706325"/>
            <a:ext cx="3060340" cy="1297849"/>
          </a:xfrm>
          <a:prstGeom prst="roundRect">
            <a:avLst/>
          </a:prstGeom>
          <a:noFill/>
          <a:ln w="28575" cap="flat" cmpd="sng" algn="ctr">
            <a:solidFill>
              <a:srgbClr val="E84E0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285750" marR="0" indent="-28575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06436"/>
              </a:buClr>
              <a:buSzTx/>
              <a:buFont typeface="Wingdings" panose="05000000000000000000" pitchFamily="2" charset="2"/>
              <a:buChar char="q"/>
              <a:tabLst/>
            </a:pP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E84E0F"/>
                </a:solidFill>
                <a:effectLst/>
                <a:latin typeface="Arial" charset="0"/>
              </a:rPr>
              <a:t>Une fois toutes les informations complétées et les pièces déposées cliquer sur </a:t>
            </a: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242D45"/>
                </a:solidFill>
                <a:effectLst/>
              </a:rPr>
              <a:t>« </a:t>
            </a:r>
            <a:r>
              <a:rPr lang="fr-FR" sz="1200" dirty="0">
                <a:solidFill>
                  <a:srgbClr val="242D45"/>
                </a:solidFill>
              </a:rPr>
              <a:t>J</a:t>
            </a: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242D45"/>
                </a:solidFill>
                <a:effectLst/>
              </a:rPr>
              <a:t>e finalise la procédure » </a:t>
            </a:r>
            <a:r>
              <a:rPr lang="fr-FR" sz="1200" dirty="0">
                <a:solidFill>
                  <a:srgbClr val="E84E0F"/>
                </a:solidFill>
              </a:rPr>
              <a:t>puis sur </a:t>
            </a: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242D45"/>
                </a:solidFill>
                <a:effectLst/>
              </a:rPr>
              <a:t>« Transmission des données pour instruction du dossier » </a:t>
            </a:r>
          </a:p>
        </p:txBody>
      </p:sp>
      <p:cxnSp>
        <p:nvCxnSpPr>
          <p:cNvPr id="15" name="Connecteur : en angle 14">
            <a:extLst>
              <a:ext uri="{FF2B5EF4-FFF2-40B4-BE49-F238E27FC236}">
                <a16:creationId xmlns:a16="http://schemas.microsoft.com/office/drawing/2014/main" id="{DFB586B6-8227-468A-832C-FF8F8382993A}"/>
              </a:ext>
            </a:extLst>
          </p:cNvPr>
          <p:cNvCxnSpPr>
            <a:cxnSpLocks/>
          </p:cNvCxnSpPr>
          <p:nvPr/>
        </p:nvCxnSpPr>
        <p:spPr bwMode="auto">
          <a:xfrm rot="10800000" flipV="1">
            <a:off x="2499166" y="5004174"/>
            <a:ext cx="2790309" cy="1003132"/>
          </a:xfrm>
          <a:prstGeom prst="bentConnector3">
            <a:avLst/>
          </a:prstGeom>
          <a:noFill/>
          <a:ln w="25400">
            <a:solidFill>
              <a:srgbClr val="E84E0F"/>
            </a:solidFill>
            <a:miter lim="800000"/>
            <a:headEnd/>
            <a:tailEnd type="triangle"/>
          </a:ln>
        </p:spPr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D70DAFAB-87AE-4390-895D-1519EBC7FBF5}"/>
              </a:ext>
            </a:extLst>
          </p:cNvPr>
          <p:cNvSpPr txBox="1"/>
          <p:nvPr/>
        </p:nvSpPr>
        <p:spPr bwMode="auto">
          <a:xfrm>
            <a:off x="3624289" y="5351851"/>
            <a:ext cx="39050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fr-FR" sz="1400" kern="0" dirty="0">
                <a:solidFill>
                  <a:srgbClr val="E84E0F"/>
                </a:solidFill>
              </a:rPr>
              <a:t>1</a:t>
            </a:r>
            <a:endParaRPr lang="fr-FR" sz="1000" kern="0" dirty="0">
              <a:solidFill>
                <a:srgbClr val="E84E0F"/>
              </a:solidFill>
            </a:endParaRPr>
          </a:p>
        </p:txBody>
      </p:sp>
      <p:cxnSp>
        <p:nvCxnSpPr>
          <p:cNvPr id="22" name="Connecteur : en angle 21">
            <a:extLst>
              <a:ext uri="{FF2B5EF4-FFF2-40B4-BE49-F238E27FC236}">
                <a16:creationId xmlns:a16="http://schemas.microsoft.com/office/drawing/2014/main" id="{DD7AB7C1-F2B5-472B-925C-05DA09DB0175}"/>
              </a:ext>
            </a:extLst>
          </p:cNvPr>
          <p:cNvCxnSpPr>
            <a:cxnSpLocks/>
          </p:cNvCxnSpPr>
          <p:nvPr/>
        </p:nvCxnSpPr>
        <p:spPr bwMode="auto">
          <a:xfrm rot="5400000" flipH="1" flipV="1">
            <a:off x="4359577" y="2776427"/>
            <a:ext cx="1094710" cy="765086"/>
          </a:xfrm>
          <a:prstGeom prst="bentConnector3">
            <a:avLst/>
          </a:prstGeom>
          <a:noFill/>
          <a:ln w="25400">
            <a:solidFill>
              <a:srgbClr val="E84E0F"/>
            </a:solidFill>
            <a:miter lim="800000"/>
            <a:headEnd/>
            <a:tailEnd type="triangle"/>
          </a:ln>
        </p:spPr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A402D8B5-DAB4-4ED5-8EFC-F5F630BE8219}"/>
              </a:ext>
            </a:extLst>
          </p:cNvPr>
          <p:cNvSpPr txBox="1"/>
          <p:nvPr/>
        </p:nvSpPr>
        <p:spPr bwMode="auto">
          <a:xfrm>
            <a:off x="4898974" y="2798874"/>
            <a:ext cx="39050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fr-FR" sz="1400" kern="0" dirty="0">
                <a:solidFill>
                  <a:srgbClr val="E84E0F"/>
                </a:solidFill>
              </a:rPr>
              <a:t>2</a:t>
            </a:r>
            <a:endParaRPr lang="fr-FR" sz="1000" kern="0" dirty="0">
              <a:solidFill>
                <a:srgbClr val="E84E0F"/>
              </a:solidFill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862AE73-72EC-40B2-941C-FA4D2C7AB7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709" y="6224634"/>
            <a:ext cx="570270" cy="555522"/>
          </a:xfrm>
          <a:prstGeom prst="rect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1B80D0AB-2E41-4446-9BB9-8CDD6EC3C87C}"/>
              </a:ext>
            </a:extLst>
          </p:cNvPr>
          <p:cNvSpPr/>
          <p:nvPr/>
        </p:nvSpPr>
        <p:spPr bwMode="auto">
          <a:xfrm>
            <a:off x="955634" y="6257748"/>
            <a:ext cx="7886680" cy="546627"/>
          </a:xfrm>
          <a:prstGeom prst="roundRect">
            <a:avLst/>
          </a:prstGeom>
          <a:noFill/>
          <a:ln w="28575" cap="flat" cmpd="sng" algn="ctr">
            <a:solidFill>
              <a:srgbClr val="E84E0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285750" marR="0" indent="-28575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06436"/>
              </a:buClr>
              <a:buSzTx/>
              <a:buFont typeface="Wingdings" panose="05000000000000000000" pitchFamily="2" charset="2"/>
              <a:buChar char="q"/>
              <a:tabLst/>
            </a:pP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E84E0F"/>
                </a:solidFill>
                <a:effectLst/>
              </a:rPr>
              <a:t>La direction de thèse reçoit un email l’invitant à donner son avis sur les rapporteurs et les membres du jury en se connectant sur son espace personnel</a:t>
            </a:r>
            <a:endParaRPr lang="fr-FR" sz="1200" dirty="0">
              <a:solidFill>
                <a:srgbClr val="E84E0F"/>
              </a:solidFill>
            </a:endParaRPr>
          </a:p>
          <a:p>
            <a:pPr marL="342900" marR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endParaRPr kumimoji="0" lang="fr-FR" sz="1200" b="1" i="0" u="none" strike="noStrike" cap="none" normalizeH="0" baseline="0" dirty="0">
              <a:ln>
                <a:noFill/>
              </a:ln>
              <a:solidFill>
                <a:srgbClr val="242D45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67921996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F6624E8-C5D3-4D17-82DA-AEF66CF6E0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000" y="1628800"/>
            <a:ext cx="8262410" cy="507578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94BFABB2-3FED-4A8E-81B2-25A020B8B704}"/>
              </a:ext>
            </a:extLst>
          </p:cNvPr>
          <p:cNvSpPr txBox="1">
            <a:spLocks/>
          </p:cNvSpPr>
          <p:nvPr/>
        </p:nvSpPr>
        <p:spPr>
          <a:xfrm>
            <a:off x="403635" y="775653"/>
            <a:ext cx="8336730" cy="714484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0404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0404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0404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04040"/>
                </a:solidFill>
                <a:latin typeface="Arial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fr-FR" sz="2400" kern="0" dirty="0"/>
              <a:t>Dépôt de l’autorisation de diffusion de la thèse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59D8B31-102F-4D37-AEF4-00111DBD1AD0}"/>
              </a:ext>
            </a:extLst>
          </p:cNvPr>
          <p:cNvSpPr/>
          <p:nvPr/>
        </p:nvSpPr>
        <p:spPr bwMode="auto">
          <a:xfrm>
            <a:off x="1116000" y="3995999"/>
            <a:ext cx="3315600" cy="252000"/>
          </a:xfrm>
          <a:prstGeom prst="roundRect">
            <a:avLst/>
          </a:prstGeom>
          <a:noFill/>
          <a:ln w="44450" cap="flat" cmpd="sng" algn="ctr">
            <a:solidFill>
              <a:srgbClr val="E0643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endParaRPr kumimoji="0" lang="fr-FR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23285FB1-A8AB-4AFC-B4AB-51BEF04B5F63}"/>
              </a:ext>
            </a:extLst>
          </p:cNvPr>
          <p:cNvCxnSpPr>
            <a:cxnSpLocks/>
          </p:cNvCxnSpPr>
          <p:nvPr/>
        </p:nvCxnSpPr>
        <p:spPr bwMode="auto">
          <a:xfrm>
            <a:off x="2771799" y="4779150"/>
            <a:ext cx="1800000" cy="0"/>
          </a:xfrm>
          <a:prstGeom prst="straightConnector1">
            <a:avLst/>
          </a:prstGeom>
          <a:noFill/>
          <a:ln w="38100">
            <a:solidFill>
              <a:srgbClr val="E84E0F"/>
            </a:solidFill>
            <a:miter lim="800000"/>
            <a:headEnd/>
            <a:tailEnd type="triangle"/>
          </a:ln>
        </p:spPr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9FD37DF7-532A-4410-969B-16469AD98D94}"/>
              </a:ext>
            </a:extLst>
          </p:cNvPr>
          <p:cNvCxnSpPr>
            <a:cxnSpLocks/>
          </p:cNvCxnSpPr>
          <p:nvPr/>
        </p:nvCxnSpPr>
        <p:spPr bwMode="auto">
          <a:xfrm>
            <a:off x="2771799" y="4247999"/>
            <a:ext cx="0" cy="531151"/>
          </a:xfrm>
          <a:prstGeom prst="straightConnector1">
            <a:avLst/>
          </a:prstGeom>
          <a:noFill/>
          <a:ln w="38100">
            <a:solidFill>
              <a:srgbClr val="E84E0F"/>
            </a:solidFill>
            <a:miter lim="800000"/>
            <a:headEnd/>
            <a:tailEnd type="none"/>
          </a:ln>
        </p:spPr>
      </p:cxnSp>
    </p:spTree>
    <p:extLst>
      <p:ext uri="{BB962C8B-B14F-4D97-AF65-F5344CB8AC3E}">
        <p14:creationId xmlns:p14="http://schemas.microsoft.com/office/powerpoint/2010/main" val="2185999777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323B443-D7D6-4637-AB41-1988F026DD11}"/>
              </a:ext>
            </a:extLst>
          </p:cNvPr>
          <p:cNvSpPr txBox="1"/>
          <p:nvPr/>
        </p:nvSpPr>
        <p:spPr bwMode="auto">
          <a:xfrm>
            <a:off x="251520" y="683695"/>
            <a:ext cx="873097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fr-FR" kern="0" dirty="0">
                <a:solidFill>
                  <a:srgbClr val="242D45"/>
                </a:solidFill>
              </a:rPr>
              <a:t>Suivi de l’avancement du traitement de mon dossier de soutenance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1CDDB60-9E20-4456-A094-4EE6252670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474"/>
          <a:stretch/>
        </p:blipFill>
        <p:spPr>
          <a:xfrm>
            <a:off x="71500" y="1898830"/>
            <a:ext cx="7452320" cy="4509120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AA9689-F42C-49D2-99BB-B4A221BADF03}"/>
              </a:ext>
            </a:extLst>
          </p:cNvPr>
          <p:cNvSpPr/>
          <p:nvPr/>
        </p:nvSpPr>
        <p:spPr bwMode="auto">
          <a:xfrm>
            <a:off x="5562110" y="5364215"/>
            <a:ext cx="3060340" cy="540060"/>
          </a:xfrm>
          <a:prstGeom prst="roundRect">
            <a:avLst/>
          </a:prstGeom>
          <a:noFill/>
          <a:ln w="28575" cap="flat" cmpd="sng" algn="ctr">
            <a:solidFill>
              <a:srgbClr val="E84E0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r>
              <a:rPr lang="fr-FR" sz="1200" dirty="0">
                <a:solidFill>
                  <a:srgbClr val="242D45"/>
                </a:solidFill>
              </a:rPr>
              <a:t>Dans mon espace ADUM, j’ai accès à </a:t>
            </a:r>
          </a:p>
          <a:p>
            <a:pPr marL="342900" marR="0" indent="-34290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r>
              <a:rPr lang="fr-FR" sz="1200" dirty="0">
                <a:solidFill>
                  <a:srgbClr val="242D45"/>
                </a:solidFill>
              </a:rPr>
              <a:t>l’état d’avancement de mon dossier</a:t>
            </a:r>
            <a:endParaRPr kumimoji="0" lang="fr-FR" sz="1200" b="1" i="0" u="none" strike="noStrike" cap="none" normalizeH="0" baseline="0" dirty="0">
              <a:ln>
                <a:noFill/>
              </a:ln>
              <a:solidFill>
                <a:srgbClr val="242D45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68992124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21551" y="824306"/>
            <a:ext cx="8336730" cy="624474"/>
          </a:xfrm>
        </p:spPr>
        <p:txBody>
          <a:bodyPr/>
          <a:lstStyle/>
          <a:p>
            <a:r>
              <a:rPr lang="fr-FR" dirty="0"/>
              <a:t>La soutenance de thèse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62017" y="1695669"/>
            <a:ext cx="8786780" cy="135015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fr-FR" sz="1600" dirty="0">
                <a:latin typeface="+mj-lt"/>
                <a:ea typeface="Verdana" panose="020B0604030504040204" pitchFamily="34" charset="0"/>
              </a:rPr>
              <a:t>Vous devez déclarer votre demande de soutenance de thèse au moins 10 semaines avant la date de soutenance.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fr-FR" sz="1600" dirty="0">
                <a:ea typeface="Verdana" panose="020B0604030504040204" pitchFamily="34" charset="0"/>
              </a:rPr>
              <a:t>Si vous soutenez avant le 31 décembre, vous n’avez pas à vous réinscrire.</a:t>
            </a:r>
          </a:p>
          <a:p>
            <a:pPr marL="0" indent="0" algn="just">
              <a:buNone/>
            </a:pPr>
            <a:endParaRPr lang="fr-FR" dirty="0">
              <a:solidFill>
                <a:srgbClr val="E06436"/>
              </a:solidFill>
              <a:latin typeface="+mj-lt"/>
              <a:ea typeface="Verdana" panose="020B0604030504040204" pitchFamily="34" charset="0"/>
            </a:endParaRPr>
          </a:p>
          <a:p>
            <a:pPr lvl="1" algn="just">
              <a:buFont typeface="Courier New" panose="02070309020205020404" pitchFamily="49" charset="0"/>
              <a:buChar char="o"/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buFont typeface="Courier New" panose="02070309020205020404" pitchFamily="49" charset="0"/>
              <a:buChar char="o"/>
            </a:pPr>
            <a:endParaRPr lang="fr-FR" dirty="0">
              <a:latin typeface="+mj-lt"/>
              <a:ea typeface="Verdana" panose="020B0604030504040204" pitchFamily="34" charset="0"/>
            </a:endParaRPr>
          </a:p>
        </p:txBody>
      </p:sp>
      <p:sp>
        <p:nvSpPr>
          <p:cNvPr id="7" name="Flèche : droite 6">
            <a:extLst>
              <a:ext uri="{FF2B5EF4-FFF2-40B4-BE49-F238E27FC236}">
                <a16:creationId xmlns:a16="http://schemas.microsoft.com/office/drawing/2014/main" id="{C61EC3C4-67FC-4CD2-859E-38BB5B7FEF02}"/>
              </a:ext>
            </a:extLst>
          </p:cNvPr>
          <p:cNvSpPr/>
          <p:nvPr/>
        </p:nvSpPr>
        <p:spPr bwMode="auto">
          <a:xfrm rot="5400000">
            <a:off x="795350" y="3733595"/>
            <a:ext cx="580552" cy="419464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endParaRPr kumimoji="0" lang="fr-FR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A6BE39E-710A-4FC1-BFB5-ADBB8EF7644F}"/>
              </a:ext>
            </a:extLst>
          </p:cNvPr>
          <p:cNvSpPr txBox="1"/>
          <p:nvPr/>
        </p:nvSpPr>
        <p:spPr bwMode="auto">
          <a:xfrm>
            <a:off x="890376" y="3253646"/>
            <a:ext cx="3905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fr-FR" kern="0" dirty="0">
                <a:solidFill>
                  <a:schemeClr val="bg1">
                    <a:lumMod val="50000"/>
                  </a:schemeClr>
                </a:solidFill>
              </a:rPr>
              <a:t>1</a:t>
            </a:r>
            <a:endParaRPr lang="fr-FR" sz="1400" kern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F830856-3835-4D5A-92E4-CB04E4800F9B}"/>
              </a:ext>
            </a:extLst>
          </p:cNvPr>
          <p:cNvSpPr/>
          <p:nvPr/>
        </p:nvSpPr>
        <p:spPr>
          <a:xfrm>
            <a:off x="1077049" y="3384244"/>
            <a:ext cx="20970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kern="0" dirty="0">
                <a:solidFill>
                  <a:schemeClr val="bg1">
                    <a:lumMod val="50000"/>
                  </a:schemeClr>
                </a:solidFill>
              </a:rPr>
              <a:t>Je déclare ma soutenance</a:t>
            </a:r>
            <a:endParaRPr lang="fr-FR" sz="1200" dirty="0"/>
          </a:p>
        </p:txBody>
      </p:sp>
      <p:sp>
        <p:nvSpPr>
          <p:cNvPr id="50" name="Flèche : droite 49">
            <a:extLst>
              <a:ext uri="{FF2B5EF4-FFF2-40B4-BE49-F238E27FC236}">
                <a16:creationId xmlns:a16="http://schemas.microsoft.com/office/drawing/2014/main" id="{DFD49902-DF01-4FB1-9BA8-2346305D3E6C}"/>
              </a:ext>
            </a:extLst>
          </p:cNvPr>
          <p:cNvSpPr/>
          <p:nvPr/>
        </p:nvSpPr>
        <p:spPr bwMode="auto">
          <a:xfrm rot="5400000">
            <a:off x="7455182" y="3919610"/>
            <a:ext cx="936198" cy="419464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endParaRPr kumimoji="0" lang="fr-FR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776A026D-51D2-45FD-B714-DB58FC02DAEB}"/>
              </a:ext>
            </a:extLst>
          </p:cNvPr>
          <p:cNvSpPr txBox="1"/>
          <p:nvPr/>
        </p:nvSpPr>
        <p:spPr bwMode="auto">
          <a:xfrm>
            <a:off x="7732580" y="3253645"/>
            <a:ext cx="3905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fr-FR" kern="0" dirty="0">
                <a:solidFill>
                  <a:schemeClr val="bg1">
                    <a:lumMod val="50000"/>
                  </a:schemeClr>
                </a:solidFill>
              </a:rPr>
              <a:t>2</a:t>
            </a:r>
            <a:endParaRPr lang="fr-FR" sz="1400" kern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5EEA762-EB1E-4E6A-9B76-8D2C5F6FE1F5}"/>
              </a:ext>
            </a:extLst>
          </p:cNvPr>
          <p:cNvSpPr/>
          <p:nvPr/>
        </p:nvSpPr>
        <p:spPr>
          <a:xfrm>
            <a:off x="8133012" y="3377321"/>
            <a:ext cx="9904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kern="0" dirty="0">
                <a:solidFill>
                  <a:schemeClr val="bg1">
                    <a:lumMod val="50000"/>
                  </a:schemeClr>
                </a:solidFill>
              </a:rPr>
              <a:t>Je retire mon attestation de réussite auprès de la scolarité</a:t>
            </a:r>
            <a:endParaRPr lang="fr-FR" sz="1200" dirty="0"/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44187673-A7A3-499D-A997-B9B7D8E807EF}"/>
              </a:ext>
            </a:extLst>
          </p:cNvPr>
          <p:cNvSpPr txBox="1"/>
          <p:nvPr/>
        </p:nvSpPr>
        <p:spPr bwMode="auto">
          <a:xfrm>
            <a:off x="3423161" y="4692627"/>
            <a:ext cx="1006719" cy="900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050" b="0" kern="0" dirty="0">
                <a:solidFill>
                  <a:schemeClr val="bg1"/>
                </a:solidFill>
                <a:latin typeface="Arial Narrow" panose="020B0606020202030204" pitchFamily="34" charset="0"/>
              </a:rPr>
              <a:t>Envoi des   </a:t>
            </a:r>
          </a:p>
          <a:p>
            <a:pPr algn="ctr"/>
            <a:r>
              <a:rPr lang="fr-FR" sz="1050" b="0" kern="0" dirty="0">
                <a:solidFill>
                  <a:schemeClr val="bg1"/>
                </a:solidFill>
                <a:latin typeface="Arial Narrow" panose="020B0606020202030204" pitchFamily="34" charset="0"/>
              </a:rPr>
              <a:t>      désignations </a:t>
            </a:r>
          </a:p>
          <a:p>
            <a:pPr algn="ctr"/>
            <a:r>
              <a:rPr lang="fr-FR" sz="1050" b="0" kern="0" dirty="0">
                <a:solidFill>
                  <a:schemeClr val="bg1"/>
                </a:solidFill>
                <a:latin typeface="Arial Narrow" panose="020B0606020202030204" pitchFamily="34" charset="0"/>
              </a:rPr>
              <a:t>aux</a:t>
            </a:r>
          </a:p>
          <a:p>
            <a:pPr algn="ctr"/>
            <a:r>
              <a:rPr lang="fr-FR" sz="1050" b="0" kern="0" dirty="0">
                <a:solidFill>
                  <a:schemeClr val="bg1"/>
                </a:solidFill>
                <a:latin typeface="Arial Narrow" panose="020B0606020202030204" pitchFamily="34" charset="0"/>
              </a:rPr>
              <a:t>rapporteurs </a:t>
            </a:r>
          </a:p>
          <a:p>
            <a:pPr algn="ctr"/>
            <a:r>
              <a:rPr lang="fr-FR" sz="1050" b="0" kern="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</p:txBody>
      </p:sp>
      <p:grpSp>
        <p:nvGrpSpPr>
          <p:cNvPr id="53" name="Groupe 52">
            <a:extLst>
              <a:ext uri="{FF2B5EF4-FFF2-40B4-BE49-F238E27FC236}">
                <a16:creationId xmlns:a16="http://schemas.microsoft.com/office/drawing/2014/main" id="{2EB3C12A-17FA-47BD-865B-187A06D310E7}"/>
              </a:ext>
            </a:extLst>
          </p:cNvPr>
          <p:cNvGrpSpPr/>
          <p:nvPr/>
        </p:nvGrpSpPr>
        <p:grpSpPr>
          <a:xfrm>
            <a:off x="-65962" y="3653051"/>
            <a:ext cx="9242737" cy="2844959"/>
            <a:chOff x="-100404" y="2812692"/>
            <a:chExt cx="9242737" cy="2844959"/>
          </a:xfrm>
        </p:grpSpPr>
        <p:sp>
          <p:nvSpPr>
            <p:cNvPr id="54" name="Flèche : chevron 53">
              <a:extLst>
                <a:ext uri="{FF2B5EF4-FFF2-40B4-BE49-F238E27FC236}">
                  <a16:creationId xmlns:a16="http://schemas.microsoft.com/office/drawing/2014/main" id="{2FBDB4E5-9BB2-461C-95BB-DD5E9747BBD3}"/>
                </a:ext>
              </a:extLst>
            </p:cNvPr>
            <p:cNvSpPr/>
            <p:nvPr/>
          </p:nvSpPr>
          <p:spPr bwMode="auto">
            <a:xfrm>
              <a:off x="1248057" y="3866889"/>
              <a:ext cx="1062000" cy="892800"/>
            </a:xfrm>
            <a:prstGeom prst="chevron">
              <a:avLst/>
            </a:prstGeom>
            <a:solidFill>
              <a:srgbClr val="242D45"/>
            </a:solidFill>
            <a:ln w="28575" cap="flat" cmpd="sng" algn="ctr">
              <a:solidFill>
                <a:srgbClr val="242D4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46800" rIns="90000" bIns="4680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75BD25"/>
                </a:buClr>
                <a:buSzTx/>
                <a:buFont typeface="Arial" charset="0"/>
                <a:buNone/>
                <a:tabLst/>
              </a:pPr>
              <a:endParaRPr kumimoji="0" lang="fr-FR" sz="105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endParaRPr>
            </a:p>
          </p:txBody>
        </p:sp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43351EBC-DDCF-450A-8DED-31FD2D4EF513}"/>
                </a:ext>
              </a:extLst>
            </p:cNvPr>
            <p:cNvSpPr txBox="1"/>
            <p:nvPr/>
          </p:nvSpPr>
          <p:spPr bwMode="auto">
            <a:xfrm>
              <a:off x="1417533" y="3868221"/>
              <a:ext cx="900000" cy="10618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fr-FR" sz="110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Avis </a:t>
              </a:r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sur    </a:t>
              </a:r>
            </a:p>
            <a:p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   </a:t>
              </a:r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rapporteurs</a:t>
              </a:r>
            </a:p>
            <a:p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        et    </a:t>
              </a:r>
            </a:p>
            <a:p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   membres </a:t>
              </a:r>
            </a:p>
            <a:p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du jury </a:t>
              </a:r>
            </a:p>
            <a:p>
              <a:pPr algn="ctr"/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8A36A3E6-A414-4B2E-9227-66838EA1B64B}"/>
                </a:ext>
              </a:extLst>
            </p:cNvPr>
            <p:cNvSpPr txBox="1"/>
            <p:nvPr/>
          </p:nvSpPr>
          <p:spPr bwMode="auto">
            <a:xfrm>
              <a:off x="1200980" y="4780529"/>
              <a:ext cx="776889" cy="415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050" b="0" kern="0" dirty="0">
                  <a:solidFill>
                    <a:srgbClr val="242D45"/>
                  </a:solidFill>
                  <a:latin typeface="Arial Narrow" panose="020B0606020202030204" pitchFamily="34" charset="0"/>
                </a:rPr>
                <a:t>Direction </a:t>
              </a:r>
            </a:p>
            <a:p>
              <a:pPr algn="ctr"/>
              <a:r>
                <a:rPr lang="fr-FR" sz="1050" b="0" kern="0" dirty="0">
                  <a:solidFill>
                    <a:srgbClr val="242D45"/>
                  </a:solidFill>
                  <a:latin typeface="Arial Narrow" panose="020B0606020202030204" pitchFamily="34" charset="0"/>
                </a:rPr>
                <a:t>de thèse</a:t>
              </a:r>
            </a:p>
          </p:txBody>
        </p:sp>
        <p:sp>
          <p:nvSpPr>
            <p:cNvPr id="57" name="ZoneTexte 56">
              <a:extLst>
                <a:ext uri="{FF2B5EF4-FFF2-40B4-BE49-F238E27FC236}">
                  <a16:creationId xmlns:a16="http://schemas.microsoft.com/office/drawing/2014/main" id="{17D1E021-335B-4B52-A6A0-96342B9D413F}"/>
                </a:ext>
              </a:extLst>
            </p:cNvPr>
            <p:cNvSpPr txBox="1"/>
            <p:nvPr/>
          </p:nvSpPr>
          <p:spPr bwMode="auto">
            <a:xfrm>
              <a:off x="5481510" y="4769456"/>
              <a:ext cx="1022049" cy="415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050" b="0" kern="0" dirty="0">
                  <a:solidFill>
                    <a:srgbClr val="687BB0"/>
                  </a:solidFill>
                  <a:latin typeface="Arial Narrow" panose="020B0606020202030204" pitchFamily="34" charset="0"/>
                </a:rPr>
                <a:t>Chef </a:t>
              </a:r>
            </a:p>
            <a:p>
              <a:pPr algn="ctr"/>
              <a:r>
                <a:rPr lang="fr-FR" sz="1050" b="0" kern="0" dirty="0">
                  <a:solidFill>
                    <a:srgbClr val="687BB0"/>
                  </a:solidFill>
                  <a:latin typeface="Arial Narrow" panose="020B0606020202030204" pitchFamily="34" charset="0"/>
                </a:rPr>
                <a:t>d’établissement</a:t>
              </a:r>
            </a:p>
          </p:txBody>
        </p:sp>
        <p:sp>
          <p:nvSpPr>
            <p:cNvPr id="58" name="Flèche : chevron 57">
              <a:extLst>
                <a:ext uri="{FF2B5EF4-FFF2-40B4-BE49-F238E27FC236}">
                  <a16:creationId xmlns:a16="http://schemas.microsoft.com/office/drawing/2014/main" id="{D7D288BD-CDCE-4DD9-A554-5F467D915801}"/>
                </a:ext>
              </a:extLst>
            </p:cNvPr>
            <p:cNvSpPr/>
            <p:nvPr/>
          </p:nvSpPr>
          <p:spPr bwMode="auto">
            <a:xfrm>
              <a:off x="5449257" y="3866889"/>
              <a:ext cx="1188000" cy="892800"/>
            </a:xfrm>
            <a:prstGeom prst="chevron">
              <a:avLst/>
            </a:prstGeom>
            <a:solidFill>
              <a:srgbClr val="4B5D8F"/>
            </a:solidFill>
            <a:ln w="28575" cap="flat" cmpd="sng" algn="ctr">
              <a:solidFill>
                <a:srgbClr val="4B5D8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46800" rIns="90000" bIns="4680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75BD25"/>
                </a:buClr>
                <a:buSzTx/>
                <a:buFont typeface="Arial" charset="0"/>
                <a:buNone/>
                <a:tabLst/>
              </a:pPr>
              <a:endParaRPr kumimoji="0" lang="fr-FR" sz="105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endParaRPr>
            </a:p>
          </p:txBody>
        </p:sp>
        <p:sp>
          <p:nvSpPr>
            <p:cNvPr id="59" name="ZoneTexte 58">
              <a:extLst>
                <a:ext uri="{FF2B5EF4-FFF2-40B4-BE49-F238E27FC236}">
                  <a16:creationId xmlns:a16="http://schemas.microsoft.com/office/drawing/2014/main" id="{BF5D4429-108C-4E86-8F62-A0F0ADACFA86}"/>
                </a:ext>
              </a:extLst>
            </p:cNvPr>
            <p:cNvSpPr txBox="1"/>
            <p:nvPr/>
          </p:nvSpPr>
          <p:spPr bwMode="auto">
            <a:xfrm>
              <a:off x="5536365" y="3847385"/>
              <a:ext cx="1192056" cy="10310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fr-FR" sz="110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Autorisation </a:t>
              </a:r>
            </a:p>
            <a:p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          de la </a:t>
              </a:r>
            </a:p>
            <a:p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         soutenance    </a:t>
              </a:r>
            </a:p>
            <a:p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       au vu </a:t>
              </a:r>
            </a:p>
            <a:p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 des rapports </a:t>
              </a:r>
            </a:p>
            <a:p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</a:t>
              </a:r>
            </a:p>
          </p:txBody>
        </p:sp>
        <p:sp>
          <p:nvSpPr>
            <p:cNvPr id="60" name="ZoneTexte 59">
              <a:extLst>
                <a:ext uri="{FF2B5EF4-FFF2-40B4-BE49-F238E27FC236}">
                  <a16:creationId xmlns:a16="http://schemas.microsoft.com/office/drawing/2014/main" id="{3FB465CD-6DCA-4DA2-B88D-A2F6DBE4C103}"/>
                </a:ext>
              </a:extLst>
            </p:cNvPr>
            <p:cNvSpPr txBox="1"/>
            <p:nvPr/>
          </p:nvSpPr>
          <p:spPr bwMode="auto">
            <a:xfrm>
              <a:off x="2619111" y="4771325"/>
              <a:ext cx="878128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050" b="0" kern="0" dirty="0">
                  <a:solidFill>
                    <a:srgbClr val="687BB0"/>
                  </a:solidFill>
                  <a:latin typeface="Arial Narrow" panose="020B0606020202030204" pitchFamily="34" charset="0"/>
                </a:rPr>
                <a:t>Direction </a:t>
              </a:r>
            </a:p>
            <a:p>
              <a:pPr algn="ctr"/>
              <a:r>
                <a:rPr lang="fr-FR" sz="1050" b="0" kern="0" dirty="0">
                  <a:solidFill>
                    <a:srgbClr val="687BB0"/>
                  </a:solidFill>
                  <a:latin typeface="Arial Narrow" panose="020B0606020202030204" pitchFamily="34" charset="0"/>
                </a:rPr>
                <a:t>de </a:t>
              </a:r>
            </a:p>
            <a:p>
              <a:pPr algn="ctr"/>
              <a:r>
                <a:rPr lang="fr-FR" sz="1050" b="0" kern="0" dirty="0">
                  <a:solidFill>
                    <a:srgbClr val="687BB0"/>
                  </a:solidFill>
                  <a:latin typeface="Arial Narrow" panose="020B0606020202030204" pitchFamily="34" charset="0"/>
                </a:rPr>
                <a:t>l’école doctorale</a:t>
              </a:r>
            </a:p>
          </p:txBody>
        </p:sp>
        <p:sp>
          <p:nvSpPr>
            <p:cNvPr id="61" name="Flèche : chevron 60">
              <a:extLst>
                <a:ext uri="{FF2B5EF4-FFF2-40B4-BE49-F238E27FC236}">
                  <a16:creationId xmlns:a16="http://schemas.microsoft.com/office/drawing/2014/main" id="{EBC2FF8C-FE95-4F19-B316-754A17CD7F55}"/>
                </a:ext>
              </a:extLst>
            </p:cNvPr>
            <p:cNvSpPr/>
            <p:nvPr/>
          </p:nvSpPr>
          <p:spPr bwMode="auto">
            <a:xfrm>
              <a:off x="2652057" y="3866889"/>
              <a:ext cx="1044000" cy="892800"/>
            </a:xfrm>
            <a:prstGeom prst="chevron">
              <a:avLst/>
            </a:prstGeom>
            <a:solidFill>
              <a:srgbClr val="687BB0"/>
            </a:solidFill>
            <a:ln w="28575" cap="flat" cmpd="sng" algn="ctr">
              <a:solidFill>
                <a:srgbClr val="687BB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46800" rIns="90000" bIns="4680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75BD25"/>
                </a:buClr>
                <a:buSzTx/>
                <a:buFont typeface="Arial" charset="0"/>
                <a:buNone/>
                <a:tabLst/>
              </a:pPr>
              <a:endParaRPr kumimoji="0" lang="fr-FR" sz="105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endParaRPr>
            </a:p>
          </p:txBody>
        </p:sp>
        <p:sp>
          <p:nvSpPr>
            <p:cNvPr id="62" name="ZoneTexte 61">
              <a:extLst>
                <a:ext uri="{FF2B5EF4-FFF2-40B4-BE49-F238E27FC236}">
                  <a16:creationId xmlns:a16="http://schemas.microsoft.com/office/drawing/2014/main" id="{15135F96-4B04-4D7B-B084-64054A65A80A}"/>
                </a:ext>
              </a:extLst>
            </p:cNvPr>
            <p:cNvSpPr txBox="1"/>
            <p:nvPr/>
          </p:nvSpPr>
          <p:spPr bwMode="auto">
            <a:xfrm>
              <a:off x="2796449" y="3860903"/>
              <a:ext cx="828000" cy="10618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fr-FR" sz="110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Avis </a:t>
              </a:r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sur </a:t>
              </a:r>
            </a:p>
            <a:p>
              <a:pPr algn="ctr"/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   </a:t>
              </a:r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rapporteurs </a:t>
              </a:r>
            </a:p>
            <a:p>
              <a:pPr algn="ctr"/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et </a:t>
              </a:r>
            </a:p>
            <a:p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    membres </a:t>
              </a:r>
            </a:p>
            <a:p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du jury </a:t>
              </a:r>
            </a:p>
            <a:p>
              <a:pPr algn="ctr"/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63" name="Flèche : chevron 62">
              <a:extLst>
                <a:ext uri="{FF2B5EF4-FFF2-40B4-BE49-F238E27FC236}">
                  <a16:creationId xmlns:a16="http://schemas.microsoft.com/office/drawing/2014/main" id="{DDFA0710-D876-437C-B4DA-E1543A2DDDFA}"/>
                </a:ext>
              </a:extLst>
            </p:cNvPr>
            <p:cNvSpPr/>
            <p:nvPr/>
          </p:nvSpPr>
          <p:spPr bwMode="auto">
            <a:xfrm>
              <a:off x="7062057" y="3866889"/>
              <a:ext cx="1080000" cy="892800"/>
            </a:xfrm>
            <a:prstGeom prst="chevron">
              <a:avLst/>
            </a:prstGeom>
            <a:solidFill>
              <a:srgbClr val="242D45"/>
            </a:solidFill>
            <a:ln w="28575" cap="flat" cmpd="sng" algn="ctr">
              <a:solidFill>
                <a:srgbClr val="242D4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46800" rIns="90000" bIns="4680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75BD25"/>
                </a:buClr>
                <a:buSzTx/>
                <a:buFont typeface="Arial" charset="0"/>
                <a:buNone/>
                <a:tabLst/>
              </a:pPr>
              <a:endParaRPr kumimoji="0" lang="fr-FR" sz="10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endParaRPr>
            </a:p>
          </p:txBody>
        </p:sp>
        <p:sp>
          <p:nvSpPr>
            <p:cNvPr id="64" name="ZoneTexte 63">
              <a:extLst>
                <a:ext uri="{FF2B5EF4-FFF2-40B4-BE49-F238E27FC236}">
                  <a16:creationId xmlns:a16="http://schemas.microsoft.com/office/drawing/2014/main" id="{B04678AC-C5E9-4B2F-8BCB-A8786DE11C8D}"/>
                </a:ext>
              </a:extLst>
            </p:cNvPr>
            <p:cNvSpPr txBox="1"/>
            <p:nvPr/>
          </p:nvSpPr>
          <p:spPr bwMode="auto">
            <a:xfrm>
              <a:off x="7245045" y="3883537"/>
              <a:ext cx="1088474" cy="10618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fr-FR" sz="110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Dépôt </a:t>
              </a:r>
            </a:p>
            <a:p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   </a:t>
              </a:r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du procès </a:t>
              </a:r>
            </a:p>
            <a:p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     verbal et </a:t>
              </a:r>
            </a:p>
            <a:p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 du rapport </a:t>
              </a:r>
            </a:p>
            <a:p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final</a:t>
              </a:r>
            </a:p>
            <a:p>
              <a:pPr algn="ctr"/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</a:t>
              </a:r>
            </a:p>
          </p:txBody>
        </p:sp>
        <p:sp>
          <p:nvSpPr>
            <p:cNvPr id="65" name="ZoneTexte 64">
              <a:extLst>
                <a:ext uri="{FF2B5EF4-FFF2-40B4-BE49-F238E27FC236}">
                  <a16:creationId xmlns:a16="http://schemas.microsoft.com/office/drawing/2014/main" id="{B5663E18-E265-4D90-8677-0A82DE3D716F}"/>
                </a:ext>
              </a:extLst>
            </p:cNvPr>
            <p:cNvSpPr txBox="1"/>
            <p:nvPr/>
          </p:nvSpPr>
          <p:spPr bwMode="auto">
            <a:xfrm>
              <a:off x="7219978" y="4797537"/>
              <a:ext cx="759230" cy="415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000" b="0" kern="0" dirty="0">
                  <a:solidFill>
                    <a:srgbClr val="242D45"/>
                  </a:solidFill>
                  <a:latin typeface="Arial Narrow" panose="020B0606020202030204" pitchFamily="34" charset="0"/>
                </a:rPr>
                <a:t>Direction de thèse</a:t>
              </a:r>
            </a:p>
          </p:txBody>
        </p:sp>
        <p:sp>
          <p:nvSpPr>
            <p:cNvPr id="66" name="ZoneTexte 65">
              <a:extLst>
                <a:ext uri="{FF2B5EF4-FFF2-40B4-BE49-F238E27FC236}">
                  <a16:creationId xmlns:a16="http://schemas.microsoft.com/office/drawing/2014/main" id="{A12B8362-F36E-48D6-8F2C-4AB32C3F7360}"/>
                </a:ext>
              </a:extLst>
            </p:cNvPr>
            <p:cNvSpPr txBox="1"/>
            <p:nvPr/>
          </p:nvSpPr>
          <p:spPr bwMode="auto">
            <a:xfrm>
              <a:off x="7914527" y="4777404"/>
              <a:ext cx="817991" cy="415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050" b="0" kern="0" dirty="0">
                  <a:solidFill>
                    <a:srgbClr val="E84E0F"/>
                  </a:solidFill>
                  <a:latin typeface="Arial Narrow" panose="020B0606020202030204" pitchFamily="34" charset="0"/>
                </a:rPr>
                <a:t>Service scolarité</a:t>
              </a:r>
            </a:p>
          </p:txBody>
        </p:sp>
        <p:sp>
          <p:nvSpPr>
            <p:cNvPr id="67" name="Flèche : chevron 66">
              <a:extLst>
                <a:ext uri="{FF2B5EF4-FFF2-40B4-BE49-F238E27FC236}">
                  <a16:creationId xmlns:a16="http://schemas.microsoft.com/office/drawing/2014/main" id="{E40B0EA5-D4D7-4D24-81B6-FAFE69E76149}"/>
                </a:ext>
              </a:extLst>
            </p:cNvPr>
            <p:cNvSpPr/>
            <p:nvPr/>
          </p:nvSpPr>
          <p:spPr bwMode="auto">
            <a:xfrm>
              <a:off x="7764058" y="3866889"/>
              <a:ext cx="1285750" cy="892800"/>
            </a:xfrm>
            <a:prstGeom prst="chevron">
              <a:avLst/>
            </a:prstGeom>
            <a:solidFill>
              <a:srgbClr val="E84E0F"/>
            </a:solidFill>
            <a:ln w="28575" cap="flat" cmpd="sng" algn="ctr">
              <a:solidFill>
                <a:srgbClr val="E84E0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46800" rIns="90000" bIns="4680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75BD25"/>
                </a:buClr>
                <a:buSzTx/>
                <a:buFont typeface="Arial" charset="0"/>
                <a:buNone/>
                <a:tabLst/>
              </a:pPr>
              <a:endParaRPr kumimoji="0" lang="fr-FR" sz="105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endParaRPr>
            </a:p>
          </p:txBody>
        </p:sp>
        <p:sp>
          <p:nvSpPr>
            <p:cNvPr id="68" name="ZoneTexte 67">
              <a:extLst>
                <a:ext uri="{FF2B5EF4-FFF2-40B4-BE49-F238E27FC236}">
                  <a16:creationId xmlns:a16="http://schemas.microsoft.com/office/drawing/2014/main" id="{6DD51BEA-2103-451B-8AB7-E513ED37EA18}"/>
                </a:ext>
              </a:extLst>
            </p:cNvPr>
            <p:cNvSpPr txBox="1"/>
            <p:nvPr/>
          </p:nvSpPr>
          <p:spPr bwMode="auto">
            <a:xfrm>
              <a:off x="7987415" y="3887224"/>
              <a:ext cx="1154918" cy="900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fr-FR" sz="110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Vérification   </a:t>
              </a:r>
            </a:p>
            <a:p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    des pièces </a:t>
              </a:r>
            </a:p>
            <a:p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    de soutenance et diplomation</a:t>
              </a:r>
            </a:p>
            <a:p>
              <a:pPr algn="ctr"/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</a:t>
              </a:r>
            </a:p>
          </p:txBody>
        </p:sp>
        <p:sp>
          <p:nvSpPr>
            <p:cNvPr id="69" name="Flèche : chevron 68">
              <a:extLst>
                <a:ext uri="{FF2B5EF4-FFF2-40B4-BE49-F238E27FC236}">
                  <a16:creationId xmlns:a16="http://schemas.microsoft.com/office/drawing/2014/main" id="{9E82F18D-E1BF-4C42-8C9D-5D83AD5F3EAA}"/>
                </a:ext>
              </a:extLst>
            </p:cNvPr>
            <p:cNvSpPr/>
            <p:nvPr/>
          </p:nvSpPr>
          <p:spPr bwMode="auto">
            <a:xfrm>
              <a:off x="3318057" y="3866889"/>
              <a:ext cx="1062000" cy="892800"/>
            </a:xfrm>
            <a:prstGeom prst="chevron">
              <a:avLst/>
            </a:prstGeom>
            <a:solidFill>
              <a:srgbClr val="4B5D8F"/>
            </a:solidFill>
            <a:ln w="28575" cap="flat" cmpd="sng" algn="ctr">
              <a:solidFill>
                <a:srgbClr val="4B5D8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46800" rIns="90000" bIns="4680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75BD25"/>
                </a:buClr>
                <a:buSzTx/>
                <a:buFont typeface="Arial" charset="0"/>
                <a:buNone/>
                <a:tabLst/>
              </a:pPr>
              <a:endParaRPr kumimoji="0" lang="fr-FR" sz="105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endParaRPr>
            </a:p>
          </p:txBody>
        </p:sp>
        <p:sp>
          <p:nvSpPr>
            <p:cNvPr id="70" name="ZoneTexte 69">
              <a:extLst>
                <a:ext uri="{FF2B5EF4-FFF2-40B4-BE49-F238E27FC236}">
                  <a16:creationId xmlns:a16="http://schemas.microsoft.com/office/drawing/2014/main" id="{1DBB2E96-4055-4FC8-B0D2-2818C1E997B1}"/>
                </a:ext>
              </a:extLst>
            </p:cNvPr>
            <p:cNvSpPr txBox="1"/>
            <p:nvPr/>
          </p:nvSpPr>
          <p:spPr bwMode="auto">
            <a:xfrm>
              <a:off x="3452093" y="3858733"/>
              <a:ext cx="947145" cy="9079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fr-FR" sz="110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Avis </a:t>
              </a:r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sur   </a:t>
              </a:r>
            </a:p>
            <a:p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    </a:t>
              </a:r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rapporteurs   </a:t>
              </a:r>
            </a:p>
            <a:p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         et </a:t>
              </a:r>
            </a:p>
            <a:p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    membres </a:t>
              </a:r>
            </a:p>
            <a:p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du jury  </a:t>
              </a:r>
            </a:p>
          </p:txBody>
        </p:sp>
        <p:sp>
          <p:nvSpPr>
            <p:cNvPr id="71" name="ZoneTexte 70">
              <a:extLst>
                <a:ext uri="{FF2B5EF4-FFF2-40B4-BE49-F238E27FC236}">
                  <a16:creationId xmlns:a16="http://schemas.microsoft.com/office/drawing/2014/main" id="{1C4DCDDC-BBAB-4FFF-B3FB-19CB427BD828}"/>
                </a:ext>
              </a:extLst>
            </p:cNvPr>
            <p:cNvSpPr txBox="1"/>
            <p:nvPr/>
          </p:nvSpPr>
          <p:spPr bwMode="auto">
            <a:xfrm>
              <a:off x="3275235" y="4784847"/>
              <a:ext cx="939996" cy="415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050" b="0" kern="0" dirty="0">
                  <a:solidFill>
                    <a:srgbClr val="52659C"/>
                  </a:solidFill>
                  <a:latin typeface="Arial Narrow" panose="020B0606020202030204" pitchFamily="34" charset="0"/>
                </a:rPr>
                <a:t>Chef </a:t>
              </a:r>
            </a:p>
            <a:p>
              <a:pPr algn="ctr"/>
              <a:r>
                <a:rPr lang="fr-FR" sz="1050" b="0" kern="0" dirty="0">
                  <a:solidFill>
                    <a:srgbClr val="52659C"/>
                  </a:solidFill>
                  <a:latin typeface="Arial Narrow" panose="020B0606020202030204" pitchFamily="34" charset="0"/>
                </a:rPr>
                <a:t>d’établissement</a:t>
              </a:r>
            </a:p>
          </p:txBody>
        </p:sp>
        <p:sp>
          <p:nvSpPr>
            <p:cNvPr id="72" name="Flèche : chevron 71">
              <a:extLst>
                <a:ext uri="{FF2B5EF4-FFF2-40B4-BE49-F238E27FC236}">
                  <a16:creationId xmlns:a16="http://schemas.microsoft.com/office/drawing/2014/main" id="{A7FE187A-F718-47AC-9B83-E0111FCEED65}"/>
                </a:ext>
              </a:extLst>
            </p:cNvPr>
            <p:cNvSpPr/>
            <p:nvPr/>
          </p:nvSpPr>
          <p:spPr bwMode="auto">
            <a:xfrm>
              <a:off x="6255657" y="3866889"/>
              <a:ext cx="1188000" cy="892800"/>
            </a:xfrm>
            <a:prstGeom prst="chevron">
              <a:avLst/>
            </a:prstGeom>
            <a:solidFill>
              <a:srgbClr val="E84E0F"/>
            </a:solidFill>
            <a:ln w="28575" cap="flat" cmpd="sng" algn="ctr">
              <a:solidFill>
                <a:srgbClr val="E84E0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46800" rIns="90000" bIns="4680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75BD25"/>
                </a:buClr>
                <a:buSzTx/>
                <a:buFont typeface="Arial" charset="0"/>
                <a:buNone/>
                <a:tabLst/>
              </a:pPr>
              <a:endParaRPr kumimoji="0" lang="fr-FR" sz="105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endParaRPr>
            </a:p>
          </p:txBody>
        </p:sp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B2BDFB4A-40DD-4724-A32E-B20F385F0972}"/>
                </a:ext>
              </a:extLst>
            </p:cNvPr>
            <p:cNvSpPr txBox="1"/>
            <p:nvPr/>
          </p:nvSpPr>
          <p:spPr bwMode="auto">
            <a:xfrm>
              <a:off x="6480508" y="3865334"/>
              <a:ext cx="1098610" cy="10618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fr-FR" sz="110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Envoi</a:t>
              </a:r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</a:t>
              </a:r>
            </a:p>
            <a:p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     </a:t>
              </a:r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des </a:t>
              </a:r>
            </a:p>
            <a:p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    convocations</a:t>
              </a:r>
            </a:p>
            <a:p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aux membres</a:t>
              </a:r>
            </a:p>
            <a:p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du jury</a:t>
              </a:r>
            </a:p>
            <a:p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</a:t>
              </a:r>
            </a:p>
          </p:txBody>
        </p:sp>
        <p:sp>
          <p:nvSpPr>
            <p:cNvPr id="74" name="ZoneTexte 73">
              <a:extLst>
                <a:ext uri="{FF2B5EF4-FFF2-40B4-BE49-F238E27FC236}">
                  <a16:creationId xmlns:a16="http://schemas.microsoft.com/office/drawing/2014/main" id="{46D37E31-2E3C-46FC-9745-3A266927B490}"/>
                </a:ext>
              </a:extLst>
            </p:cNvPr>
            <p:cNvSpPr txBox="1"/>
            <p:nvPr/>
          </p:nvSpPr>
          <p:spPr bwMode="auto">
            <a:xfrm>
              <a:off x="6471570" y="4791824"/>
              <a:ext cx="795133" cy="422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050" b="0" kern="0" dirty="0">
                  <a:solidFill>
                    <a:srgbClr val="E84E0F"/>
                  </a:solidFill>
                  <a:latin typeface="Arial Narrow" panose="020B0606020202030204" pitchFamily="34" charset="0"/>
                </a:rPr>
                <a:t>Service scolarité</a:t>
              </a:r>
            </a:p>
          </p:txBody>
        </p:sp>
        <p:sp>
          <p:nvSpPr>
            <p:cNvPr id="75" name="Flèche : pentagone 74">
              <a:extLst>
                <a:ext uri="{FF2B5EF4-FFF2-40B4-BE49-F238E27FC236}">
                  <a16:creationId xmlns:a16="http://schemas.microsoft.com/office/drawing/2014/main" id="{1CA27682-4BE7-486B-B5D6-DB490C625CCC}"/>
                </a:ext>
              </a:extLst>
            </p:cNvPr>
            <p:cNvSpPr/>
            <p:nvPr/>
          </p:nvSpPr>
          <p:spPr bwMode="auto">
            <a:xfrm>
              <a:off x="782753" y="3866889"/>
              <a:ext cx="845489" cy="892800"/>
            </a:xfrm>
            <a:prstGeom prst="homePlate">
              <a:avLst/>
            </a:prstGeom>
            <a:solidFill>
              <a:schemeClr val="bg1"/>
            </a:solidFill>
            <a:ln w="28575" cap="flat" cmpd="sng" algn="ctr">
              <a:solidFill>
                <a:srgbClr val="242D4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46800" rIns="90000" bIns="4680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75BD25"/>
                </a:buClr>
                <a:buSzTx/>
                <a:buFont typeface="Arial" charset="0"/>
                <a:buNone/>
                <a:tabLst/>
              </a:pPr>
              <a:endParaRPr kumimoji="0" lang="fr-FR" sz="105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 Narrow" panose="020B0606020202030204" pitchFamily="34" charset="0"/>
              </a:endParaRPr>
            </a:p>
          </p:txBody>
        </p:sp>
        <p:sp>
          <p:nvSpPr>
            <p:cNvPr id="76" name="ZoneTexte 75">
              <a:extLst>
                <a:ext uri="{FF2B5EF4-FFF2-40B4-BE49-F238E27FC236}">
                  <a16:creationId xmlns:a16="http://schemas.microsoft.com/office/drawing/2014/main" id="{CA13CCD2-CC49-4EC5-BC67-442BF69C7A7E}"/>
                </a:ext>
              </a:extLst>
            </p:cNvPr>
            <p:cNvSpPr txBox="1"/>
            <p:nvPr/>
          </p:nvSpPr>
          <p:spPr bwMode="auto">
            <a:xfrm>
              <a:off x="714177" y="3866889"/>
              <a:ext cx="809745" cy="86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endParaRPr lang="fr-FR" sz="1050" b="0" kern="0" dirty="0">
                <a:solidFill>
                  <a:srgbClr val="242D45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fr-FR" sz="1100" kern="0" dirty="0">
                  <a:solidFill>
                    <a:srgbClr val="242D45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Déclaration</a:t>
              </a:r>
              <a:r>
                <a:rPr lang="fr-FR" sz="1050" b="0" kern="0" dirty="0">
                  <a:solidFill>
                    <a:srgbClr val="242D45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 de soutenance</a:t>
              </a:r>
            </a:p>
            <a:p>
              <a:pPr algn="ctr"/>
              <a:r>
                <a:rPr lang="fr-FR" sz="1050" b="0" kern="0" dirty="0">
                  <a:solidFill>
                    <a:srgbClr val="242D45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4D166C02-96D6-42AE-B39A-398A78F962D4}"/>
                </a:ext>
              </a:extLst>
            </p:cNvPr>
            <p:cNvSpPr txBox="1"/>
            <p:nvPr/>
          </p:nvSpPr>
          <p:spPr bwMode="auto">
            <a:xfrm>
              <a:off x="610351" y="4777188"/>
              <a:ext cx="758456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050" b="0" kern="0" dirty="0">
                  <a:solidFill>
                    <a:srgbClr val="242D45"/>
                  </a:solidFill>
                  <a:latin typeface="Arial Narrow" panose="020B0606020202030204" pitchFamily="34" charset="0"/>
                </a:rPr>
                <a:t>Doctorant</a:t>
              </a:r>
            </a:p>
          </p:txBody>
        </p:sp>
        <p:sp>
          <p:nvSpPr>
            <p:cNvPr id="78" name="ZoneTexte 77">
              <a:extLst>
                <a:ext uri="{FF2B5EF4-FFF2-40B4-BE49-F238E27FC236}">
                  <a16:creationId xmlns:a16="http://schemas.microsoft.com/office/drawing/2014/main" id="{F0114AF5-F9FA-483E-A3D8-02D5CCF801E1}"/>
                </a:ext>
              </a:extLst>
            </p:cNvPr>
            <p:cNvSpPr txBox="1"/>
            <p:nvPr/>
          </p:nvSpPr>
          <p:spPr bwMode="auto">
            <a:xfrm>
              <a:off x="677155" y="3456689"/>
              <a:ext cx="662462" cy="415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050" b="0" kern="0" dirty="0">
                  <a:solidFill>
                    <a:srgbClr val="242D45"/>
                  </a:solidFill>
                  <a:latin typeface="Arial Narrow" panose="020B0606020202030204" pitchFamily="34" charset="0"/>
                </a:rPr>
                <a:t>J – 10 semaines</a:t>
              </a:r>
            </a:p>
          </p:txBody>
        </p:sp>
        <p:sp>
          <p:nvSpPr>
            <p:cNvPr id="79" name="Flèche : chevron 78">
              <a:extLst>
                <a:ext uri="{FF2B5EF4-FFF2-40B4-BE49-F238E27FC236}">
                  <a16:creationId xmlns:a16="http://schemas.microsoft.com/office/drawing/2014/main" id="{929B910E-7F84-4716-9DA4-EDA5BBF219D5}"/>
                </a:ext>
              </a:extLst>
            </p:cNvPr>
            <p:cNvSpPr/>
            <p:nvPr/>
          </p:nvSpPr>
          <p:spPr bwMode="auto">
            <a:xfrm>
              <a:off x="4704057" y="3866889"/>
              <a:ext cx="1126918" cy="892800"/>
            </a:xfrm>
            <a:prstGeom prst="chevron">
              <a:avLst/>
            </a:prstGeom>
            <a:solidFill>
              <a:srgbClr val="687BB0"/>
            </a:solidFill>
            <a:ln w="28575" cap="flat" cmpd="sng" algn="ctr">
              <a:solidFill>
                <a:srgbClr val="687BB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46800" rIns="90000" bIns="4680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75BD25"/>
                </a:buClr>
                <a:buSzTx/>
                <a:buFont typeface="Arial" charset="0"/>
                <a:buNone/>
                <a:tabLst/>
              </a:pPr>
              <a:endParaRPr kumimoji="0" lang="fr-FR" sz="105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endParaRPr>
            </a:p>
          </p:txBody>
        </p:sp>
        <p:sp>
          <p:nvSpPr>
            <p:cNvPr id="80" name="ZoneTexte 79">
              <a:extLst>
                <a:ext uri="{FF2B5EF4-FFF2-40B4-BE49-F238E27FC236}">
                  <a16:creationId xmlns:a16="http://schemas.microsoft.com/office/drawing/2014/main" id="{11CDF5ED-96D0-4848-ACB5-2C05CCB6AC7F}"/>
                </a:ext>
              </a:extLst>
            </p:cNvPr>
            <p:cNvSpPr txBox="1"/>
            <p:nvPr/>
          </p:nvSpPr>
          <p:spPr bwMode="auto">
            <a:xfrm>
              <a:off x="4872687" y="3883537"/>
              <a:ext cx="1180753" cy="1184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fr-FR" sz="110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  Avis</a:t>
              </a:r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</a:t>
              </a:r>
            </a:p>
            <a:p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        sur la    </a:t>
              </a:r>
            </a:p>
            <a:p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      soutenance </a:t>
              </a:r>
            </a:p>
            <a:p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   au vu des </a:t>
              </a:r>
            </a:p>
            <a:p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rapports </a:t>
              </a:r>
            </a:p>
            <a:p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     </a:t>
              </a:r>
            </a:p>
            <a:p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</a:t>
              </a:r>
            </a:p>
          </p:txBody>
        </p:sp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D7A3273B-11CC-4F4B-9CA9-264E15E17DEB}"/>
                </a:ext>
              </a:extLst>
            </p:cNvPr>
            <p:cNvSpPr txBox="1"/>
            <p:nvPr/>
          </p:nvSpPr>
          <p:spPr bwMode="auto">
            <a:xfrm>
              <a:off x="4828775" y="4753735"/>
              <a:ext cx="818991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050" b="0" kern="0" dirty="0">
                  <a:solidFill>
                    <a:srgbClr val="687BB0"/>
                  </a:solidFill>
                  <a:latin typeface="Arial Narrow" panose="020B0606020202030204" pitchFamily="34" charset="0"/>
                </a:rPr>
                <a:t>Direction </a:t>
              </a:r>
            </a:p>
            <a:p>
              <a:pPr algn="ctr"/>
              <a:r>
                <a:rPr lang="fr-FR" sz="1050" b="0" kern="0" dirty="0">
                  <a:solidFill>
                    <a:srgbClr val="687BB0"/>
                  </a:solidFill>
                  <a:latin typeface="Arial Narrow" panose="020B0606020202030204" pitchFamily="34" charset="0"/>
                </a:rPr>
                <a:t>de </a:t>
              </a:r>
            </a:p>
            <a:p>
              <a:pPr algn="ctr"/>
              <a:r>
                <a:rPr lang="fr-FR" sz="1050" b="0" kern="0" dirty="0">
                  <a:solidFill>
                    <a:srgbClr val="687BB0"/>
                  </a:solidFill>
                  <a:latin typeface="Arial Narrow" panose="020B0606020202030204" pitchFamily="34" charset="0"/>
                </a:rPr>
                <a:t>l’école </a:t>
              </a:r>
            </a:p>
            <a:p>
              <a:pPr algn="ctr"/>
              <a:r>
                <a:rPr lang="fr-FR" sz="1050" b="0" kern="0" dirty="0">
                  <a:solidFill>
                    <a:srgbClr val="687BB0"/>
                  </a:solidFill>
                  <a:latin typeface="Arial Narrow" panose="020B0606020202030204" pitchFamily="34" charset="0"/>
                </a:rPr>
                <a:t>doctorale</a:t>
              </a:r>
            </a:p>
          </p:txBody>
        </p:sp>
        <p:sp>
          <p:nvSpPr>
            <p:cNvPr id="82" name="ZoneTexte 81">
              <a:extLst>
                <a:ext uri="{FF2B5EF4-FFF2-40B4-BE49-F238E27FC236}">
                  <a16:creationId xmlns:a16="http://schemas.microsoft.com/office/drawing/2014/main" id="{885DA5A5-5272-43EC-96F1-A5A721786C29}"/>
                </a:ext>
              </a:extLst>
            </p:cNvPr>
            <p:cNvSpPr txBox="1"/>
            <p:nvPr/>
          </p:nvSpPr>
          <p:spPr bwMode="auto">
            <a:xfrm>
              <a:off x="4907207" y="3436241"/>
              <a:ext cx="662643" cy="415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050" b="0" kern="0" dirty="0">
                  <a:solidFill>
                    <a:srgbClr val="242D45"/>
                  </a:solidFill>
                  <a:latin typeface="Arial Narrow" panose="020B0606020202030204" pitchFamily="34" charset="0"/>
                </a:rPr>
                <a:t>J – 4 semaines</a:t>
              </a:r>
            </a:p>
          </p:txBody>
        </p:sp>
        <p:sp>
          <p:nvSpPr>
            <p:cNvPr id="83" name="Flèche : chevron 82">
              <a:extLst>
                <a:ext uri="{FF2B5EF4-FFF2-40B4-BE49-F238E27FC236}">
                  <a16:creationId xmlns:a16="http://schemas.microsoft.com/office/drawing/2014/main" id="{33A99395-0B40-489D-ACDD-AC38B569CA90}"/>
                </a:ext>
              </a:extLst>
            </p:cNvPr>
            <p:cNvSpPr/>
            <p:nvPr/>
          </p:nvSpPr>
          <p:spPr bwMode="auto">
            <a:xfrm>
              <a:off x="4002057" y="3866889"/>
              <a:ext cx="1080000" cy="892800"/>
            </a:xfrm>
            <a:prstGeom prst="chevron">
              <a:avLst/>
            </a:prstGeom>
            <a:solidFill>
              <a:srgbClr val="8493BE"/>
            </a:solidFill>
            <a:ln w="28575" cap="flat" cmpd="sng" algn="ctr">
              <a:solidFill>
                <a:srgbClr val="8493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46800" rIns="90000" bIns="4680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75BD25"/>
                </a:buClr>
                <a:buSzTx/>
                <a:buFont typeface="Arial" charset="0"/>
                <a:buNone/>
                <a:tabLst/>
              </a:pPr>
              <a:endParaRPr kumimoji="0" lang="fr-FR" sz="105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endParaRPr>
            </a:p>
          </p:txBody>
        </p:sp>
        <p:sp>
          <p:nvSpPr>
            <p:cNvPr id="84" name="ZoneTexte 83">
              <a:extLst>
                <a:ext uri="{FF2B5EF4-FFF2-40B4-BE49-F238E27FC236}">
                  <a16:creationId xmlns:a16="http://schemas.microsoft.com/office/drawing/2014/main" id="{456837DA-971D-409C-A6B2-F2A32F663E1D}"/>
                </a:ext>
              </a:extLst>
            </p:cNvPr>
            <p:cNvSpPr txBox="1"/>
            <p:nvPr/>
          </p:nvSpPr>
          <p:spPr bwMode="auto">
            <a:xfrm>
              <a:off x="4139399" y="4772745"/>
              <a:ext cx="838096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050" b="0" kern="0" dirty="0">
                  <a:solidFill>
                    <a:srgbClr val="8493BE"/>
                  </a:solidFill>
                  <a:latin typeface="Arial Narrow" panose="020B0606020202030204" pitchFamily="34" charset="0"/>
                </a:rPr>
                <a:t>Gestionnaire </a:t>
              </a:r>
            </a:p>
            <a:p>
              <a:pPr algn="ctr"/>
              <a:r>
                <a:rPr lang="fr-FR" sz="1050" b="0" kern="0" dirty="0">
                  <a:solidFill>
                    <a:srgbClr val="8493BE"/>
                  </a:solidFill>
                  <a:latin typeface="Arial Narrow" panose="020B0606020202030204" pitchFamily="34" charset="0"/>
                </a:rPr>
                <a:t>de </a:t>
              </a:r>
            </a:p>
            <a:p>
              <a:pPr algn="ctr"/>
              <a:r>
                <a:rPr lang="fr-FR" sz="1050" b="0" kern="0" dirty="0">
                  <a:solidFill>
                    <a:srgbClr val="8493BE"/>
                  </a:solidFill>
                  <a:latin typeface="Arial Narrow" panose="020B0606020202030204" pitchFamily="34" charset="0"/>
                </a:rPr>
                <a:t>l’école doctorale</a:t>
              </a:r>
            </a:p>
          </p:txBody>
        </p:sp>
        <p:sp>
          <p:nvSpPr>
            <p:cNvPr id="85" name="ZoneTexte 84">
              <a:extLst>
                <a:ext uri="{FF2B5EF4-FFF2-40B4-BE49-F238E27FC236}">
                  <a16:creationId xmlns:a16="http://schemas.microsoft.com/office/drawing/2014/main" id="{01B394E5-68EE-486D-A542-0477B7F531AB}"/>
                </a:ext>
              </a:extLst>
            </p:cNvPr>
            <p:cNvSpPr txBox="1"/>
            <p:nvPr/>
          </p:nvSpPr>
          <p:spPr bwMode="auto">
            <a:xfrm>
              <a:off x="4190775" y="3429000"/>
              <a:ext cx="682229" cy="415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050" b="0" kern="0" dirty="0">
                  <a:solidFill>
                    <a:srgbClr val="242D45"/>
                  </a:solidFill>
                  <a:latin typeface="Arial Narrow" panose="020B0606020202030204" pitchFamily="34" charset="0"/>
                </a:rPr>
                <a:t>J – 8 semaines</a:t>
              </a:r>
            </a:p>
          </p:txBody>
        </p:sp>
        <p:sp>
          <p:nvSpPr>
            <p:cNvPr id="86" name="ZoneTexte 85">
              <a:extLst>
                <a:ext uri="{FF2B5EF4-FFF2-40B4-BE49-F238E27FC236}">
                  <a16:creationId xmlns:a16="http://schemas.microsoft.com/office/drawing/2014/main" id="{A001380D-FD30-44DB-9667-2C028237B7A7}"/>
                </a:ext>
              </a:extLst>
            </p:cNvPr>
            <p:cNvSpPr txBox="1"/>
            <p:nvPr/>
          </p:nvSpPr>
          <p:spPr bwMode="auto">
            <a:xfrm>
              <a:off x="4075465" y="3868148"/>
              <a:ext cx="1086627" cy="1046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fr-FR" sz="110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   Envoi  </a:t>
              </a:r>
            </a:p>
            <a:p>
              <a:r>
                <a:rPr lang="fr-FR" sz="11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          </a:t>
              </a:r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des   </a:t>
              </a:r>
            </a:p>
            <a:p>
              <a:pPr algn="ctr"/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       désignations</a:t>
              </a:r>
            </a:p>
            <a:p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       aux rapporteurs </a:t>
              </a:r>
            </a:p>
            <a:p>
              <a:pPr algn="ctr"/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</a:t>
              </a:r>
            </a:p>
          </p:txBody>
        </p:sp>
        <p:sp>
          <p:nvSpPr>
            <p:cNvPr id="87" name="Flèche : pentagone 80">
              <a:extLst>
                <a:ext uri="{FF2B5EF4-FFF2-40B4-BE49-F238E27FC236}">
                  <a16:creationId xmlns:a16="http://schemas.microsoft.com/office/drawing/2014/main" id="{018B022E-6FB6-46B8-8398-EC87FA5119E2}"/>
                </a:ext>
              </a:extLst>
            </p:cNvPr>
            <p:cNvSpPr/>
            <p:nvPr/>
          </p:nvSpPr>
          <p:spPr bwMode="auto">
            <a:xfrm>
              <a:off x="60057" y="3866062"/>
              <a:ext cx="680210" cy="891344"/>
            </a:xfrm>
            <a:custGeom>
              <a:avLst/>
              <a:gdLst>
                <a:gd name="connsiteX0" fmla="*/ 0 w 1141010"/>
                <a:gd name="connsiteY0" fmla="*/ 0 h 1074752"/>
                <a:gd name="connsiteX1" fmla="*/ 603634 w 1141010"/>
                <a:gd name="connsiteY1" fmla="*/ 0 h 1074752"/>
                <a:gd name="connsiteX2" fmla="*/ 1141010 w 1141010"/>
                <a:gd name="connsiteY2" fmla="*/ 537376 h 1074752"/>
                <a:gd name="connsiteX3" fmla="*/ 603634 w 1141010"/>
                <a:gd name="connsiteY3" fmla="*/ 1074752 h 1074752"/>
                <a:gd name="connsiteX4" fmla="*/ 0 w 1141010"/>
                <a:gd name="connsiteY4" fmla="*/ 1074752 h 1074752"/>
                <a:gd name="connsiteX5" fmla="*/ 0 w 1141010"/>
                <a:gd name="connsiteY5" fmla="*/ 0 h 1074752"/>
                <a:gd name="connsiteX0" fmla="*/ 0 w 619297"/>
                <a:gd name="connsiteY0" fmla="*/ 0 h 1074752"/>
                <a:gd name="connsiteX1" fmla="*/ 603634 w 619297"/>
                <a:gd name="connsiteY1" fmla="*/ 0 h 1074752"/>
                <a:gd name="connsiteX2" fmla="*/ 619297 w 619297"/>
                <a:gd name="connsiteY2" fmla="*/ 576645 h 1074752"/>
                <a:gd name="connsiteX3" fmla="*/ 603634 w 619297"/>
                <a:gd name="connsiteY3" fmla="*/ 1074752 h 1074752"/>
                <a:gd name="connsiteX4" fmla="*/ 0 w 619297"/>
                <a:gd name="connsiteY4" fmla="*/ 1074752 h 1074752"/>
                <a:gd name="connsiteX5" fmla="*/ 0 w 619297"/>
                <a:gd name="connsiteY5" fmla="*/ 0 h 1074752"/>
                <a:gd name="connsiteX0" fmla="*/ 0 w 604345"/>
                <a:gd name="connsiteY0" fmla="*/ 0 h 1074752"/>
                <a:gd name="connsiteX1" fmla="*/ 603634 w 604345"/>
                <a:gd name="connsiteY1" fmla="*/ 0 h 1074752"/>
                <a:gd name="connsiteX2" fmla="*/ 604345 w 604345"/>
                <a:gd name="connsiteY2" fmla="*/ 582255 h 1074752"/>
                <a:gd name="connsiteX3" fmla="*/ 603634 w 604345"/>
                <a:gd name="connsiteY3" fmla="*/ 1074752 h 1074752"/>
                <a:gd name="connsiteX4" fmla="*/ 0 w 604345"/>
                <a:gd name="connsiteY4" fmla="*/ 1074752 h 1074752"/>
                <a:gd name="connsiteX5" fmla="*/ 0 w 604345"/>
                <a:gd name="connsiteY5" fmla="*/ 0 h 1074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4345" h="1074752">
                  <a:moveTo>
                    <a:pt x="0" y="0"/>
                  </a:moveTo>
                  <a:lnTo>
                    <a:pt x="603634" y="0"/>
                  </a:lnTo>
                  <a:lnTo>
                    <a:pt x="604345" y="582255"/>
                  </a:lnTo>
                  <a:lnTo>
                    <a:pt x="603634" y="1074752"/>
                  </a:lnTo>
                  <a:lnTo>
                    <a:pt x="0" y="10747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28575" cap="flat" cmpd="sng" algn="ctr">
              <a:solidFill>
                <a:srgbClr val="242D4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46800" rIns="90000" bIns="4680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75BD25"/>
                </a:buClr>
                <a:buSzTx/>
                <a:buFont typeface="Arial" charset="0"/>
                <a:buNone/>
                <a:tabLst/>
              </a:pPr>
              <a:endParaRPr kumimoji="0" lang="fr-FR" sz="105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 Narrow" panose="020B0606020202030204" pitchFamily="34" charset="0"/>
              </a:endParaRPr>
            </a:p>
          </p:txBody>
        </p:sp>
        <p:sp>
          <p:nvSpPr>
            <p:cNvPr id="88" name="ZoneTexte 87">
              <a:extLst>
                <a:ext uri="{FF2B5EF4-FFF2-40B4-BE49-F238E27FC236}">
                  <a16:creationId xmlns:a16="http://schemas.microsoft.com/office/drawing/2014/main" id="{86211FFB-8623-42B1-AD63-423DCD29263F}"/>
                </a:ext>
              </a:extLst>
            </p:cNvPr>
            <p:cNvSpPr txBox="1"/>
            <p:nvPr/>
          </p:nvSpPr>
          <p:spPr bwMode="auto">
            <a:xfrm>
              <a:off x="42902" y="3598143"/>
              <a:ext cx="706429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050" b="0" kern="0" dirty="0">
                  <a:solidFill>
                    <a:srgbClr val="242D45"/>
                  </a:solidFill>
                  <a:latin typeface="Arial Narrow" panose="020B0606020202030204" pitchFamily="34" charset="0"/>
                </a:rPr>
                <a:t>En amont</a:t>
              </a:r>
            </a:p>
          </p:txBody>
        </p:sp>
        <p:sp>
          <p:nvSpPr>
            <p:cNvPr id="89" name="ZoneTexte 88">
              <a:extLst>
                <a:ext uri="{FF2B5EF4-FFF2-40B4-BE49-F238E27FC236}">
                  <a16:creationId xmlns:a16="http://schemas.microsoft.com/office/drawing/2014/main" id="{68EE8FEE-3F71-49EE-9C27-EF48C21947DD}"/>
                </a:ext>
              </a:extLst>
            </p:cNvPr>
            <p:cNvSpPr txBox="1"/>
            <p:nvPr/>
          </p:nvSpPr>
          <p:spPr bwMode="auto">
            <a:xfrm>
              <a:off x="-99303" y="4006752"/>
              <a:ext cx="1003749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100" kern="0" dirty="0">
                  <a:solidFill>
                    <a:srgbClr val="242D45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Préparation</a:t>
              </a:r>
              <a:r>
                <a:rPr lang="fr-FR" sz="1050" b="0" kern="0" dirty="0">
                  <a:solidFill>
                    <a:srgbClr val="242D45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fr-FR" sz="1050" b="0" kern="0" dirty="0">
                  <a:solidFill>
                    <a:srgbClr val="242D45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du projet de soutenance</a:t>
              </a:r>
            </a:p>
          </p:txBody>
        </p:sp>
        <p:sp>
          <p:nvSpPr>
            <p:cNvPr id="90" name="ZoneTexte 89">
              <a:extLst>
                <a:ext uri="{FF2B5EF4-FFF2-40B4-BE49-F238E27FC236}">
                  <a16:creationId xmlns:a16="http://schemas.microsoft.com/office/drawing/2014/main" id="{46A2B49E-A405-4144-88AF-21714424255C}"/>
                </a:ext>
              </a:extLst>
            </p:cNvPr>
            <p:cNvSpPr txBox="1"/>
            <p:nvPr/>
          </p:nvSpPr>
          <p:spPr bwMode="auto">
            <a:xfrm>
              <a:off x="-100404" y="4757405"/>
              <a:ext cx="969222" cy="900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050" b="0" kern="0" dirty="0">
                  <a:solidFill>
                    <a:srgbClr val="242D45"/>
                  </a:solidFill>
                  <a:latin typeface="Arial Narrow" panose="020B0606020202030204" pitchFamily="34" charset="0"/>
                </a:rPr>
                <a:t>Doctorant </a:t>
              </a:r>
            </a:p>
            <a:p>
              <a:pPr algn="ctr"/>
              <a:r>
                <a:rPr lang="fr-FR" sz="1050" b="0" kern="0" dirty="0">
                  <a:solidFill>
                    <a:srgbClr val="242D45"/>
                  </a:solidFill>
                  <a:latin typeface="Arial Narrow" panose="020B0606020202030204" pitchFamily="34" charset="0"/>
                </a:rPr>
                <a:t>et</a:t>
              </a:r>
            </a:p>
            <a:p>
              <a:pPr algn="ctr"/>
              <a:r>
                <a:rPr lang="fr-FR" sz="1050" b="0" kern="0" dirty="0">
                  <a:solidFill>
                    <a:srgbClr val="242D45"/>
                  </a:solidFill>
                  <a:latin typeface="Arial Narrow" panose="020B0606020202030204" pitchFamily="34" charset="0"/>
                </a:rPr>
                <a:t>Direction </a:t>
              </a:r>
            </a:p>
            <a:p>
              <a:pPr algn="ctr"/>
              <a:r>
                <a:rPr lang="fr-FR" sz="1050" b="0" kern="0" dirty="0">
                  <a:solidFill>
                    <a:srgbClr val="242D45"/>
                  </a:solidFill>
                  <a:latin typeface="Arial Narrow" panose="020B0606020202030204" pitchFamily="34" charset="0"/>
                </a:rPr>
                <a:t>de thèse</a:t>
              </a:r>
            </a:p>
            <a:p>
              <a:pPr algn="ctr"/>
              <a:endParaRPr lang="fr-FR" sz="1050" b="0" kern="0" dirty="0">
                <a:solidFill>
                  <a:srgbClr val="242D45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91" name="ZoneTexte 90">
              <a:extLst>
                <a:ext uri="{FF2B5EF4-FFF2-40B4-BE49-F238E27FC236}">
                  <a16:creationId xmlns:a16="http://schemas.microsoft.com/office/drawing/2014/main" id="{FCED0D77-9F28-474A-92DF-6789CD5706A5}"/>
                </a:ext>
              </a:extLst>
            </p:cNvPr>
            <p:cNvSpPr txBox="1"/>
            <p:nvPr/>
          </p:nvSpPr>
          <p:spPr bwMode="auto">
            <a:xfrm>
              <a:off x="1835519" y="4775700"/>
              <a:ext cx="965807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050" b="0" kern="0" dirty="0">
                  <a:solidFill>
                    <a:srgbClr val="8493BE"/>
                  </a:solidFill>
                  <a:latin typeface="Arial Narrow" panose="020B0606020202030204" pitchFamily="34" charset="0"/>
                </a:rPr>
                <a:t>Gestionnaire </a:t>
              </a:r>
            </a:p>
            <a:p>
              <a:pPr algn="ctr"/>
              <a:r>
                <a:rPr lang="fr-FR" sz="1050" b="0" kern="0" dirty="0">
                  <a:solidFill>
                    <a:srgbClr val="8493BE"/>
                  </a:solidFill>
                  <a:latin typeface="Arial Narrow" panose="020B0606020202030204" pitchFamily="34" charset="0"/>
                </a:rPr>
                <a:t>de </a:t>
              </a:r>
            </a:p>
            <a:p>
              <a:pPr algn="ctr"/>
              <a:r>
                <a:rPr lang="fr-FR" sz="1050" b="0" kern="0" dirty="0">
                  <a:solidFill>
                    <a:srgbClr val="8493BE"/>
                  </a:solidFill>
                  <a:latin typeface="Arial Narrow" panose="020B0606020202030204" pitchFamily="34" charset="0"/>
                </a:rPr>
                <a:t>l’école </a:t>
              </a:r>
            </a:p>
            <a:p>
              <a:pPr algn="ctr"/>
              <a:r>
                <a:rPr lang="fr-FR" sz="1050" b="0" kern="0" dirty="0">
                  <a:solidFill>
                    <a:srgbClr val="8493BE"/>
                  </a:solidFill>
                  <a:latin typeface="Arial Narrow" panose="020B0606020202030204" pitchFamily="34" charset="0"/>
                </a:rPr>
                <a:t>doctorale</a:t>
              </a:r>
            </a:p>
          </p:txBody>
        </p:sp>
        <p:sp>
          <p:nvSpPr>
            <p:cNvPr id="92" name="Flèche : chevron 91">
              <a:extLst>
                <a:ext uri="{FF2B5EF4-FFF2-40B4-BE49-F238E27FC236}">
                  <a16:creationId xmlns:a16="http://schemas.microsoft.com/office/drawing/2014/main" id="{CFD5B2A0-DC16-4147-8E85-212632DFFA82}"/>
                </a:ext>
              </a:extLst>
            </p:cNvPr>
            <p:cNvSpPr/>
            <p:nvPr/>
          </p:nvSpPr>
          <p:spPr bwMode="auto">
            <a:xfrm>
              <a:off x="1932057" y="3865334"/>
              <a:ext cx="1098000" cy="892800"/>
            </a:xfrm>
            <a:prstGeom prst="chevron">
              <a:avLst/>
            </a:prstGeom>
            <a:solidFill>
              <a:srgbClr val="8493BE"/>
            </a:solidFill>
            <a:ln w="28575" cap="flat" cmpd="sng" algn="ctr">
              <a:solidFill>
                <a:srgbClr val="8493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46800" rIns="90000" bIns="4680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75BD25"/>
                </a:buClr>
                <a:buSzTx/>
                <a:buFont typeface="Arial" charset="0"/>
                <a:buNone/>
                <a:tabLst/>
              </a:pPr>
              <a:endParaRPr kumimoji="0" lang="fr-FR" sz="105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endParaRPr>
            </a:p>
          </p:txBody>
        </p:sp>
        <p:sp>
          <p:nvSpPr>
            <p:cNvPr id="93" name="ZoneTexte 92">
              <a:extLst>
                <a:ext uri="{FF2B5EF4-FFF2-40B4-BE49-F238E27FC236}">
                  <a16:creationId xmlns:a16="http://schemas.microsoft.com/office/drawing/2014/main" id="{A20BEA7F-EC2D-4B7F-874A-7067C197F824}"/>
                </a:ext>
              </a:extLst>
            </p:cNvPr>
            <p:cNvSpPr txBox="1"/>
            <p:nvPr/>
          </p:nvSpPr>
          <p:spPr bwMode="auto">
            <a:xfrm>
              <a:off x="1991832" y="3864248"/>
              <a:ext cx="1104810" cy="1069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fr-FR" sz="110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Vérification</a:t>
              </a:r>
              <a:endParaRPr lang="fr-FR" sz="1050" b="0" kern="0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  <a:p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           des</a:t>
              </a:r>
            </a:p>
            <a:p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          informations</a:t>
              </a:r>
            </a:p>
            <a:p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         de</a:t>
              </a:r>
            </a:p>
            <a:p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soutenance</a:t>
              </a:r>
            </a:p>
            <a:p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  </a:t>
              </a:r>
            </a:p>
          </p:txBody>
        </p:sp>
        <p:sp>
          <p:nvSpPr>
            <p:cNvPr id="94" name="ZoneTexte 93">
              <a:extLst>
                <a:ext uri="{FF2B5EF4-FFF2-40B4-BE49-F238E27FC236}">
                  <a16:creationId xmlns:a16="http://schemas.microsoft.com/office/drawing/2014/main" id="{4CEF266D-2303-4EAC-87E7-67401C0C02D8}"/>
                </a:ext>
              </a:extLst>
            </p:cNvPr>
            <p:cNvSpPr txBox="1"/>
            <p:nvPr/>
          </p:nvSpPr>
          <p:spPr bwMode="auto">
            <a:xfrm>
              <a:off x="6825172" y="2812692"/>
              <a:ext cx="369332" cy="1014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vert270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fr-FR" sz="1200" kern="0" dirty="0">
                  <a:solidFill>
                    <a:schemeClr val="accent2">
                      <a:lumMod val="75000"/>
                    </a:schemeClr>
                  </a:solidFill>
                </a:rPr>
                <a:t>Soutenance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89031736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C19BB-CD3C-415C-9CEB-2D706FAD6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votre espace personnel doctorant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8883BE4-6B48-42D8-A4E7-97346858B8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336" y="1628800"/>
            <a:ext cx="8572560" cy="4958981"/>
          </a:xfrm>
        </p:spPr>
        <p:txBody>
          <a:bodyPr/>
          <a:lstStyle/>
          <a:p>
            <a:pPr marL="0" indent="0">
              <a:buNone/>
            </a:pPr>
            <a:r>
              <a:rPr lang="fr-FR" sz="1800" dirty="0">
                <a:solidFill>
                  <a:srgbClr val="E84E0F"/>
                </a:solidFill>
              </a:rPr>
              <a:t>Cliquer sur : </a:t>
            </a:r>
            <a:r>
              <a:rPr lang="fr-FR" sz="1800" dirty="0"/>
              <a:t>« Je souhaite effectuer ma demande de soutenance » </a:t>
            </a:r>
          </a:p>
          <a:p>
            <a:pPr marL="0" indent="0" algn="ctr">
              <a:buNone/>
            </a:pPr>
            <a:r>
              <a:rPr lang="fr-FR" sz="1600" u="sng" dirty="0"/>
              <a:t>ATTENTION </a:t>
            </a:r>
            <a:r>
              <a:rPr lang="fr-FR" sz="1600" dirty="0"/>
              <a:t>: </a:t>
            </a:r>
            <a:r>
              <a:rPr lang="fr-FR" sz="1200" dirty="0"/>
              <a:t>Si vous soutenez avant le 31 décembre, vous n’avez pas à vous réinscrire</a:t>
            </a:r>
            <a:endParaRPr lang="fr-FR" sz="2000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BF138C2-FF4D-423B-9E15-E78C1CE660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848" y="2487076"/>
            <a:ext cx="7524632" cy="4235720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B0CA309-0396-4543-A680-A55CD4C248D9}"/>
              </a:ext>
            </a:extLst>
          </p:cNvPr>
          <p:cNvSpPr/>
          <p:nvPr/>
        </p:nvSpPr>
        <p:spPr bwMode="auto">
          <a:xfrm>
            <a:off x="971600" y="5161692"/>
            <a:ext cx="1890210" cy="157518"/>
          </a:xfrm>
          <a:prstGeom prst="roundRect">
            <a:avLst/>
          </a:prstGeom>
          <a:noFill/>
          <a:ln w="28575" cap="flat" cmpd="sng" algn="ctr">
            <a:solidFill>
              <a:srgbClr val="E0643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endParaRPr kumimoji="0" lang="fr-FR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276D504C-70E1-4FC0-BC4D-7536E9644833}"/>
              </a:ext>
            </a:extLst>
          </p:cNvPr>
          <p:cNvCxnSpPr>
            <a:cxnSpLocks/>
          </p:cNvCxnSpPr>
          <p:nvPr/>
        </p:nvCxnSpPr>
        <p:spPr bwMode="auto">
          <a:xfrm>
            <a:off x="472842" y="5229200"/>
            <a:ext cx="498758" cy="0"/>
          </a:xfrm>
          <a:prstGeom prst="straightConnector1">
            <a:avLst/>
          </a:prstGeom>
          <a:noFill/>
          <a:ln w="53975">
            <a:solidFill>
              <a:srgbClr val="E84E0F"/>
            </a:solidFill>
            <a:miter lim="800000"/>
            <a:headEnd/>
            <a:tailEnd type="triangle"/>
          </a:ln>
        </p:spPr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B58F820A-C8B2-4982-B6C2-972B82A2AF55}"/>
              </a:ext>
            </a:extLst>
          </p:cNvPr>
          <p:cNvCxnSpPr>
            <a:cxnSpLocks/>
          </p:cNvCxnSpPr>
          <p:nvPr/>
        </p:nvCxnSpPr>
        <p:spPr bwMode="auto">
          <a:xfrm flipV="1">
            <a:off x="492845" y="2022594"/>
            <a:ext cx="40006" cy="3206606"/>
          </a:xfrm>
          <a:prstGeom prst="straightConnector1">
            <a:avLst/>
          </a:prstGeom>
          <a:noFill/>
          <a:ln w="53975">
            <a:solidFill>
              <a:srgbClr val="E84E0F"/>
            </a:solidFill>
            <a:miter lim="800000"/>
            <a:headEnd/>
            <a:tailEnd type="none"/>
          </a:ln>
        </p:spPr>
      </p:cxnSp>
    </p:spTree>
    <p:extLst>
      <p:ext uri="{BB962C8B-B14F-4D97-AF65-F5344CB8AC3E}">
        <p14:creationId xmlns:p14="http://schemas.microsoft.com/office/powerpoint/2010/main" val="1876293191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21551" y="824306"/>
            <a:ext cx="8336730" cy="624474"/>
          </a:xfrm>
        </p:spPr>
        <p:txBody>
          <a:bodyPr/>
          <a:lstStyle/>
          <a:p>
            <a:r>
              <a:rPr lang="fr-FR" dirty="0"/>
              <a:t>Renseigner les éléments de la soutenance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CA5EA215-6DD1-4300-842A-31BBE0E23F41}"/>
              </a:ext>
            </a:extLst>
          </p:cNvPr>
          <p:cNvSpPr/>
          <p:nvPr/>
        </p:nvSpPr>
        <p:spPr bwMode="auto">
          <a:xfrm>
            <a:off x="4391980" y="2033845"/>
            <a:ext cx="4275475" cy="1530170"/>
          </a:xfrm>
          <a:prstGeom prst="roundRect">
            <a:avLst/>
          </a:prstGeom>
          <a:noFill/>
          <a:ln w="28575" cap="flat" cmpd="sng" algn="ctr">
            <a:solidFill>
              <a:srgbClr val="E84E0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285750" marR="0" indent="-28575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06436"/>
              </a:buClr>
              <a:buSzTx/>
              <a:buFont typeface="Wingdings" panose="05000000000000000000" pitchFamily="2" charset="2"/>
              <a:buChar char="q"/>
              <a:tabLst/>
            </a:pP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E84E0F"/>
                </a:solidFill>
                <a:effectLst/>
              </a:rPr>
              <a:t>Vous devez compléter toutes les informations relatives à votre soutenance :</a:t>
            </a:r>
            <a:endParaRPr lang="fr-FR" sz="1200" dirty="0">
              <a:solidFill>
                <a:srgbClr val="E84E0F"/>
              </a:solidFill>
            </a:endParaRPr>
          </a:p>
          <a:p>
            <a:pPr marL="342900" marR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242D45"/>
                </a:solidFill>
                <a:effectLst/>
              </a:rPr>
              <a:t>Vous pourrez demander la rectification de votre date </a:t>
            </a:r>
          </a:p>
          <a:p>
            <a:pPr marL="342900" marR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242D45"/>
                </a:solidFill>
                <a:effectLst/>
              </a:rPr>
              <a:t>de soutenance à votre doctorale : celle-ci ne pourra </a:t>
            </a:r>
          </a:p>
          <a:p>
            <a:pPr marL="342900" marR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242D45"/>
                </a:solidFill>
                <a:effectLst/>
              </a:rPr>
              <a:t>être avancée par rapport à la date initialement </a:t>
            </a:r>
          </a:p>
          <a:p>
            <a:pPr marL="342900" marR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242D45"/>
                </a:solidFill>
                <a:effectLst/>
              </a:rPr>
              <a:t>déclarée.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C3C12FF-940E-4945-AFEF-8572F3ACEB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536" y="1628800"/>
            <a:ext cx="3544520" cy="517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650666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63C647-B05A-4BE2-8559-C00E65016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000" dirty="0"/>
              <a:t>Renseigner les éléments de la soutenance : les rapporteurs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DA75510-7149-49A2-A534-58F782CC514D}"/>
              </a:ext>
            </a:extLst>
          </p:cNvPr>
          <p:cNvSpPr/>
          <p:nvPr/>
        </p:nvSpPr>
        <p:spPr bwMode="auto">
          <a:xfrm>
            <a:off x="5337085" y="1988839"/>
            <a:ext cx="3645405" cy="2970331"/>
          </a:xfrm>
          <a:prstGeom prst="roundRect">
            <a:avLst/>
          </a:prstGeom>
          <a:noFill/>
          <a:ln w="28575" cap="flat" cmpd="sng" algn="ctr">
            <a:solidFill>
              <a:srgbClr val="E84E0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285750" marR="0" indent="-28575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06436"/>
              </a:buClr>
              <a:buSzTx/>
              <a:buFont typeface="Wingdings" panose="05000000000000000000" pitchFamily="2" charset="2"/>
              <a:buChar char="q"/>
              <a:tabLst/>
            </a:pP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E84E0F"/>
                </a:solidFill>
                <a:effectLst/>
                <a:latin typeface="Arial" charset="0"/>
              </a:rPr>
              <a:t>Vous devez déclarer les </a:t>
            </a:r>
            <a:r>
              <a:rPr lang="fr-FR" sz="1200" dirty="0">
                <a:solidFill>
                  <a:srgbClr val="E84E0F"/>
                </a:solidFill>
              </a:rPr>
              <a:t>rapporteurs et membres de votre jury </a:t>
            </a: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E84E0F"/>
                </a:solidFill>
                <a:effectLst/>
              </a:rPr>
              <a:t>:</a:t>
            </a:r>
            <a:endParaRPr lang="fr-FR" sz="1200" dirty="0">
              <a:solidFill>
                <a:srgbClr val="E84E0F"/>
              </a:solidFill>
            </a:endParaRPr>
          </a:p>
          <a:p>
            <a:pPr marL="342900" marR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242D45"/>
                </a:solidFill>
                <a:effectLst/>
              </a:rPr>
              <a:t>Pour les membres titulaires d’un grade </a:t>
            </a:r>
          </a:p>
          <a:p>
            <a:pPr marL="342900" marR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242D45"/>
                </a:solidFill>
                <a:effectLst/>
              </a:rPr>
              <a:t>étranger, vous devrez déposer les CV </a:t>
            </a:r>
          </a:p>
          <a:p>
            <a:pPr marL="342900" marR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242D45"/>
                </a:solidFill>
                <a:effectLst/>
              </a:rPr>
              <a:t>détaillés précisant les encadrements dans </a:t>
            </a:r>
          </a:p>
          <a:p>
            <a:pPr marL="342900" marR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242D45"/>
                </a:solidFill>
                <a:effectLst/>
              </a:rPr>
              <a:t>le dossier de soutenance (en un seul </a:t>
            </a:r>
          </a:p>
          <a:p>
            <a:pPr marL="342900" marR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242D45"/>
                </a:solidFill>
                <a:effectLst/>
              </a:rPr>
              <a:t>document).</a:t>
            </a:r>
          </a:p>
          <a:p>
            <a:pPr marL="342900" marR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242D45"/>
                </a:solidFill>
                <a:effectLst/>
              </a:rPr>
              <a:t>Les règles de constitutions des jurys de </a:t>
            </a:r>
          </a:p>
          <a:p>
            <a:pPr marL="342900" marR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242D45"/>
                </a:solidFill>
                <a:effectLst/>
              </a:rPr>
              <a:t>l’établissement sont disponibles dans la </a:t>
            </a:r>
          </a:p>
          <a:p>
            <a:pPr marL="342900" marR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242D45"/>
                </a:solidFill>
                <a:effectLst/>
              </a:rPr>
              <a:t>rubrique soutenance de votre espace </a:t>
            </a:r>
          </a:p>
          <a:p>
            <a:pPr marL="342900" marR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242D45"/>
                </a:solidFill>
                <a:effectLst/>
              </a:rPr>
              <a:t>personnel. </a:t>
            </a:r>
          </a:p>
          <a:p>
            <a:pPr marL="342900" marR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endParaRPr kumimoji="0" lang="fr-FR" sz="1200" b="1" i="0" u="none" strike="noStrike" cap="none" normalizeH="0" baseline="0" dirty="0">
              <a:ln>
                <a:noFill/>
              </a:ln>
              <a:solidFill>
                <a:srgbClr val="242D45"/>
              </a:solidFill>
              <a:effectLst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C3E9FC8-6414-4A6B-A437-C30A17885E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870" y="1583795"/>
            <a:ext cx="4596000" cy="5184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740004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56BACA-9269-40B8-ABEE-DBEB3DEDE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000" dirty="0"/>
              <a:t>Renseigner les éléments de la soutenance : les membres du jury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3773A17-D1EE-4F13-AD12-C2FFA5CF95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718809"/>
            <a:ext cx="5696738" cy="5085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783176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FC798A2C-06C3-4025-A520-0F4570ED51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866" y="1979381"/>
            <a:ext cx="8516353" cy="427461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1AAE2EB-FDB9-4311-B3C7-EE3942531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540" y="624594"/>
            <a:ext cx="8336730" cy="714484"/>
          </a:xfrm>
        </p:spPr>
        <p:txBody>
          <a:bodyPr/>
          <a:lstStyle/>
          <a:p>
            <a:r>
              <a:rPr lang="fr-FR" sz="2000" dirty="0"/>
              <a:t>Renseigner les éléments de la soutenance et finaliser la saisie pour transmission à la direction de thèse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3705E09-24A0-4EB6-8D1B-1316DCF49FF0}"/>
              </a:ext>
            </a:extLst>
          </p:cNvPr>
          <p:cNvSpPr/>
          <p:nvPr/>
        </p:nvSpPr>
        <p:spPr bwMode="auto">
          <a:xfrm>
            <a:off x="4572000" y="5904275"/>
            <a:ext cx="3747924" cy="307984"/>
          </a:xfrm>
          <a:prstGeom prst="roundRect">
            <a:avLst/>
          </a:prstGeom>
          <a:noFill/>
          <a:ln w="28575" cap="flat" cmpd="sng" algn="ctr">
            <a:solidFill>
              <a:srgbClr val="E84E0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endParaRPr kumimoji="0" lang="fr-FR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0E66845-6905-42C1-A70C-B0723C2C2A63}"/>
              </a:ext>
            </a:extLst>
          </p:cNvPr>
          <p:cNvSpPr/>
          <p:nvPr/>
        </p:nvSpPr>
        <p:spPr bwMode="auto">
          <a:xfrm>
            <a:off x="5382090" y="3667322"/>
            <a:ext cx="3060340" cy="1170130"/>
          </a:xfrm>
          <a:prstGeom prst="roundRect">
            <a:avLst/>
          </a:prstGeom>
          <a:noFill/>
          <a:ln w="28575" cap="flat" cmpd="sng" algn="ctr">
            <a:solidFill>
              <a:srgbClr val="E84E0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285750" marR="0" indent="-28575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06436"/>
              </a:buClr>
              <a:buSzTx/>
              <a:buFont typeface="Wingdings" panose="05000000000000000000" pitchFamily="2" charset="2"/>
              <a:buChar char="q"/>
              <a:tabLst/>
            </a:pP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E84E0F"/>
                </a:solidFill>
                <a:effectLst/>
                <a:latin typeface="Arial" charset="0"/>
              </a:rPr>
              <a:t>Une fois les résumés saisis, cliquer sur </a:t>
            </a: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242D45"/>
                </a:solidFill>
                <a:effectLst/>
              </a:rPr>
              <a:t>« J’ai finalisé la saisie des informations relatives à ma soutenance</a:t>
            </a: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01BD3ED6-9092-4588-858D-BAF5ED9CDE98}"/>
              </a:ext>
            </a:extLst>
          </p:cNvPr>
          <p:cNvCxnSpPr>
            <a:cxnSpLocks/>
          </p:cNvCxnSpPr>
          <p:nvPr/>
        </p:nvCxnSpPr>
        <p:spPr bwMode="auto">
          <a:xfrm>
            <a:off x="6552220" y="4837452"/>
            <a:ext cx="0" cy="1066823"/>
          </a:xfrm>
          <a:prstGeom prst="straightConnector1">
            <a:avLst/>
          </a:prstGeom>
          <a:noFill/>
          <a:ln w="28575">
            <a:solidFill>
              <a:srgbClr val="E84E0F"/>
            </a:solidFill>
            <a:miter lim="800000"/>
            <a:headEnd/>
            <a:tailEnd type="triangle"/>
          </a:ln>
        </p:spPr>
      </p:cxnSp>
    </p:spTree>
    <p:extLst>
      <p:ext uri="{BB962C8B-B14F-4D97-AF65-F5344CB8AC3E}">
        <p14:creationId xmlns:p14="http://schemas.microsoft.com/office/powerpoint/2010/main" val="68522250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57DC397F-CDAF-42ED-B6A7-B0029879C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345" y="1606023"/>
            <a:ext cx="8336730" cy="4649859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235F12F2-26A3-4B56-A044-5BB86C0944D9}"/>
              </a:ext>
            </a:extLst>
          </p:cNvPr>
          <p:cNvSpPr txBox="1">
            <a:spLocks/>
          </p:cNvSpPr>
          <p:nvPr/>
        </p:nvSpPr>
        <p:spPr>
          <a:xfrm>
            <a:off x="431540" y="624594"/>
            <a:ext cx="8336730" cy="714484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0404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0404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0404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04040"/>
                </a:solidFill>
                <a:latin typeface="Arial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fr-FR" sz="2400" kern="0" dirty="0"/>
              <a:t>Dépôt du fichier électronique du manuscrit de la thèse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78E9421-858C-4F3E-A82A-E11A44490D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345" y="6302478"/>
            <a:ext cx="570270" cy="555522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CA22C4C-C1BA-4B48-83A9-7FDB958B36A0}"/>
              </a:ext>
            </a:extLst>
          </p:cNvPr>
          <p:cNvSpPr/>
          <p:nvPr/>
        </p:nvSpPr>
        <p:spPr bwMode="auto">
          <a:xfrm>
            <a:off x="806615" y="6381489"/>
            <a:ext cx="7886680" cy="397500"/>
          </a:xfrm>
          <a:prstGeom prst="roundRect">
            <a:avLst/>
          </a:prstGeom>
          <a:noFill/>
          <a:ln w="28575" cap="flat" cmpd="sng" algn="ctr">
            <a:solidFill>
              <a:srgbClr val="E84E0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285750" marR="0" indent="-28575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06436"/>
              </a:buClr>
              <a:buSzTx/>
              <a:buFont typeface="Wingdings" panose="05000000000000000000" pitchFamily="2" charset="2"/>
              <a:buChar char="q"/>
              <a:tabLst/>
            </a:pP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E84E0F"/>
                </a:solidFill>
                <a:effectLst/>
                <a:latin typeface="Arial" charset="0"/>
              </a:rPr>
              <a:t>La BU reçoit un email indiquant que le 1</a:t>
            </a:r>
            <a:r>
              <a:rPr kumimoji="0" lang="fr-FR" sz="1200" b="1" i="0" u="none" strike="noStrike" cap="none" normalizeH="0" baseline="30000" dirty="0">
                <a:ln>
                  <a:noFill/>
                </a:ln>
                <a:solidFill>
                  <a:srgbClr val="E84E0F"/>
                </a:solidFill>
                <a:effectLst/>
                <a:latin typeface="Arial" charset="0"/>
              </a:rPr>
              <a:t>er</a:t>
            </a: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E84E0F"/>
                </a:solidFill>
                <a:effectLst/>
                <a:latin typeface="Arial" charset="0"/>
              </a:rPr>
              <a:t> dépôt a été effectué</a:t>
            </a: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E84E0F"/>
                </a:solidFill>
                <a:effectLst/>
              </a:rPr>
              <a:t>.</a:t>
            </a:r>
            <a:endParaRPr lang="fr-FR" sz="1200" dirty="0">
              <a:solidFill>
                <a:srgbClr val="E84E0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283258-706B-45CD-B96C-EB18A3061C82}"/>
              </a:ext>
            </a:extLst>
          </p:cNvPr>
          <p:cNvSpPr/>
          <p:nvPr/>
        </p:nvSpPr>
        <p:spPr>
          <a:xfrm>
            <a:off x="4740337" y="3699030"/>
            <a:ext cx="4277540" cy="1237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eaLnBrk="0" hangingPunct="0">
              <a:spcBef>
                <a:spcPct val="20000"/>
              </a:spcBef>
              <a:buClr>
                <a:srgbClr val="E84E0F"/>
              </a:buClr>
              <a:buFont typeface="Wingdings" panose="05000000000000000000" pitchFamily="2" charset="2"/>
              <a:buChar char="q"/>
            </a:pPr>
            <a:r>
              <a:rPr lang="fr-FR" sz="1200" dirty="0">
                <a:solidFill>
                  <a:srgbClr val="242D45"/>
                </a:solidFill>
              </a:rPr>
              <a:t>Manuscrit de ma thèse au format PDF : Je le dépose au moment de la déclaration de soutenance. </a:t>
            </a:r>
          </a:p>
          <a:p>
            <a:pPr algn="just" eaLnBrk="0" hangingPunct="0">
              <a:spcBef>
                <a:spcPct val="20000"/>
              </a:spcBef>
              <a:buClr>
                <a:srgbClr val="E84E0F"/>
              </a:buClr>
            </a:pPr>
            <a:r>
              <a:rPr lang="fr-FR" sz="1200" dirty="0">
                <a:solidFill>
                  <a:srgbClr val="242D45"/>
                </a:solidFill>
              </a:rPr>
              <a:t>Si je souhaite déposer une nouvelle version du manuscrit au plus tard 8 semaines avant la soutenance, j’alerte par mail mon école doctorale qui me redonne la main pour son dépôt.</a:t>
            </a:r>
          </a:p>
        </p:txBody>
      </p:sp>
    </p:spTree>
    <p:extLst>
      <p:ext uri="{BB962C8B-B14F-4D97-AF65-F5344CB8AC3E}">
        <p14:creationId xmlns:p14="http://schemas.microsoft.com/office/powerpoint/2010/main" val="2697805611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C1D5D8-4BF0-46C6-896C-DE4155680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/>
              <a:t>Dépôt des pièces justificatives</a:t>
            </a:r>
            <a:br>
              <a:rPr lang="fr-FR" sz="2800" dirty="0"/>
            </a:b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5DA8B28-6006-4CBE-B6BE-211B35E4EA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585" y="1593057"/>
            <a:ext cx="5520407" cy="5274205"/>
          </a:xfrm>
          <a:prstGeom prst="rect">
            <a:avLst/>
          </a:prstGeom>
          <a:ln>
            <a:noFill/>
          </a:ln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DCB97EF-9752-4005-A406-7FDD8E2E2C1F}"/>
              </a:ext>
            </a:extLst>
          </p:cNvPr>
          <p:cNvSpPr/>
          <p:nvPr/>
        </p:nvSpPr>
        <p:spPr bwMode="auto">
          <a:xfrm>
            <a:off x="836585" y="1961419"/>
            <a:ext cx="1305145" cy="252000"/>
          </a:xfrm>
          <a:prstGeom prst="roundRect">
            <a:avLst/>
          </a:prstGeom>
          <a:noFill/>
          <a:ln w="44450" cap="flat" cmpd="sng" algn="ctr">
            <a:solidFill>
              <a:srgbClr val="E0643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endParaRPr kumimoji="0" lang="fr-FR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D4B5CD8-8698-4991-9C77-8078C1DB2361}"/>
              </a:ext>
            </a:extLst>
          </p:cNvPr>
          <p:cNvSpPr/>
          <p:nvPr/>
        </p:nvSpPr>
        <p:spPr bwMode="auto">
          <a:xfrm>
            <a:off x="5060903" y="4841739"/>
            <a:ext cx="1070735" cy="252000"/>
          </a:xfrm>
          <a:prstGeom prst="roundRect">
            <a:avLst/>
          </a:prstGeom>
          <a:noFill/>
          <a:ln w="44450" cap="flat" cmpd="sng" algn="ctr">
            <a:solidFill>
              <a:srgbClr val="E0643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endParaRPr kumimoji="0" lang="fr-FR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81149C1-D1B2-4646-B35F-C3077780C071}"/>
              </a:ext>
            </a:extLst>
          </p:cNvPr>
          <p:cNvSpPr/>
          <p:nvPr/>
        </p:nvSpPr>
        <p:spPr bwMode="auto">
          <a:xfrm>
            <a:off x="5105909" y="6551929"/>
            <a:ext cx="1070735" cy="252000"/>
          </a:xfrm>
          <a:prstGeom prst="roundRect">
            <a:avLst/>
          </a:prstGeom>
          <a:noFill/>
          <a:ln w="44450" cap="flat" cmpd="sng" algn="ctr">
            <a:solidFill>
              <a:srgbClr val="E0643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endParaRPr kumimoji="0" lang="fr-FR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803B0C9-B98D-44B4-B7C4-242A44D0BB14}"/>
              </a:ext>
            </a:extLst>
          </p:cNvPr>
          <p:cNvSpPr/>
          <p:nvPr/>
        </p:nvSpPr>
        <p:spPr bwMode="auto">
          <a:xfrm>
            <a:off x="6732240" y="4220788"/>
            <a:ext cx="2055020" cy="909128"/>
          </a:xfrm>
          <a:prstGeom prst="roundRect">
            <a:avLst/>
          </a:prstGeom>
          <a:noFill/>
          <a:ln w="28575" cap="flat" cmpd="sng" algn="ctr">
            <a:solidFill>
              <a:srgbClr val="E84E0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228600" marR="0" indent="-2286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06436"/>
              </a:buClr>
              <a:buSzTx/>
              <a:buAutoNum type="arabicPeriod"/>
              <a:tabLst/>
            </a:pP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E84E0F"/>
                </a:solidFill>
                <a:effectLst/>
                <a:latin typeface="Arial" charset="0"/>
              </a:rPr>
              <a:t>Je joins en un seul document les pièces demandées par l’établissement</a:t>
            </a:r>
          </a:p>
          <a:p>
            <a:pPr marL="342900" marR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endParaRPr kumimoji="0" lang="fr-FR" sz="1200" b="1" i="0" u="none" strike="noStrike" cap="none" normalizeH="0" baseline="0" dirty="0">
              <a:ln>
                <a:noFill/>
              </a:ln>
              <a:solidFill>
                <a:srgbClr val="242D45"/>
              </a:solidFill>
              <a:effectLst/>
            </a:endParaRPr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CEBFAD1D-2B2B-4D31-B824-2E3E12BCE1CF}"/>
              </a:ext>
            </a:extLst>
          </p:cNvPr>
          <p:cNvCxnSpPr>
            <a:cxnSpLocks/>
          </p:cNvCxnSpPr>
          <p:nvPr/>
        </p:nvCxnSpPr>
        <p:spPr bwMode="auto">
          <a:xfrm flipH="1">
            <a:off x="6176645" y="4967739"/>
            <a:ext cx="555595" cy="0"/>
          </a:xfrm>
          <a:prstGeom prst="straightConnector1">
            <a:avLst/>
          </a:prstGeom>
          <a:noFill/>
          <a:ln w="28575">
            <a:solidFill>
              <a:srgbClr val="E84E0F"/>
            </a:solidFill>
            <a:miter lim="800000"/>
            <a:headEnd/>
            <a:tailEnd type="triangle"/>
          </a:ln>
        </p:spPr>
      </p:cxn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EB3C9BC7-CD9A-4F1A-A07A-4977A79E9E99}"/>
              </a:ext>
            </a:extLst>
          </p:cNvPr>
          <p:cNvSpPr/>
          <p:nvPr/>
        </p:nvSpPr>
        <p:spPr bwMode="auto">
          <a:xfrm>
            <a:off x="6803261" y="5936881"/>
            <a:ext cx="2055020" cy="864202"/>
          </a:xfrm>
          <a:prstGeom prst="roundRect">
            <a:avLst/>
          </a:prstGeom>
          <a:noFill/>
          <a:ln w="28575" cap="flat" cmpd="sng" algn="ctr">
            <a:solidFill>
              <a:srgbClr val="E84E0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R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06436"/>
              </a:buClr>
              <a:buSzTx/>
              <a:tabLst/>
            </a:pPr>
            <a:r>
              <a:rPr lang="fr-FR" sz="1200" dirty="0">
                <a:solidFill>
                  <a:srgbClr val="E84E0F"/>
                </a:solidFill>
              </a:rPr>
              <a:t>2. Je joins en un seul document les pièces spécifiques demandées par l’école doctorale</a:t>
            </a:r>
            <a:endParaRPr lang="fr-FR" sz="1200" dirty="0">
              <a:solidFill>
                <a:srgbClr val="242D45"/>
              </a:solidFill>
            </a:endParaRPr>
          </a:p>
          <a:p>
            <a:pPr marL="342900" marR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endParaRPr kumimoji="0" lang="fr-FR" sz="1200" b="1" i="0" u="none" strike="noStrike" cap="none" normalizeH="0" baseline="0" dirty="0">
              <a:ln>
                <a:noFill/>
              </a:ln>
              <a:solidFill>
                <a:srgbClr val="242D45"/>
              </a:solidFill>
              <a:effectLst/>
            </a:endParaRPr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EF5A94B2-ED52-4166-962E-0971B8342A73}"/>
              </a:ext>
            </a:extLst>
          </p:cNvPr>
          <p:cNvCxnSpPr>
            <a:cxnSpLocks/>
          </p:cNvCxnSpPr>
          <p:nvPr/>
        </p:nvCxnSpPr>
        <p:spPr bwMode="auto">
          <a:xfrm flipH="1">
            <a:off x="6236149" y="6669222"/>
            <a:ext cx="555595" cy="0"/>
          </a:xfrm>
          <a:prstGeom prst="straightConnector1">
            <a:avLst/>
          </a:prstGeom>
          <a:noFill/>
          <a:ln w="28575">
            <a:solidFill>
              <a:srgbClr val="E84E0F"/>
            </a:solidFill>
            <a:miter lim="800000"/>
            <a:headEnd/>
            <a:tailEnd type="triangle"/>
          </a:ln>
        </p:spPr>
      </p:cxn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3FA19819-DABB-429A-92B7-6C151C44A761}"/>
              </a:ext>
            </a:extLst>
          </p:cNvPr>
          <p:cNvSpPr/>
          <p:nvPr/>
        </p:nvSpPr>
        <p:spPr bwMode="auto">
          <a:xfrm>
            <a:off x="2366755" y="1763814"/>
            <a:ext cx="3869394" cy="449597"/>
          </a:xfrm>
          <a:prstGeom prst="roundRect">
            <a:avLst/>
          </a:prstGeom>
          <a:noFill/>
          <a:ln w="44450" cap="flat" cmpd="sng" algn="ctr">
            <a:solidFill>
              <a:srgbClr val="E0643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endParaRPr kumimoji="0" lang="fr-FR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BAEC5601-1A7C-4C03-B04D-69424BE73782}"/>
              </a:ext>
            </a:extLst>
          </p:cNvPr>
          <p:cNvSpPr/>
          <p:nvPr/>
        </p:nvSpPr>
        <p:spPr bwMode="auto">
          <a:xfrm>
            <a:off x="2369132" y="5251592"/>
            <a:ext cx="3869394" cy="382654"/>
          </a:xfrm>
          <a:prstGeom prst="roundRect">
            <a:avLst/>
          </a:prstGeom>
          <a:noFill/>
          <a:ln w="44450" cap="flat" cmpd="sng" algn="ctr">
            <a:solidFill>
              <a:srgbClr val="E0643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endParaRPr kumimoji="0" lang="fr-FR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0E435D9-30F6-4768-AFE1-835211A8A764}"/>
              </a:ext>
            </a:extLst>
          </p:cNvPr>
          <p:cNvSpPr/>
          <p:nvPr/>
        </p:nvSpPr>
        <p:spPr bwMode="auto">
          <a:xfrm rot="20514709">
            <a:off x="3108866" y="5826457"/>
            <a:ext cx="1793665" cy="427420"/>
          </a:xfrm>
          <a:prstGeom prst="rect">
            <a:avLst/>
          </a:prstGeom>
          <a:noFill/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r>
              <a:rPr kumimoji="0" lang="fr-FR" sz="2000" b="1" i="1" u="none" strike="noStrike" cap="none" normalizeH="0" baseline="0" dirty="0">
                <a:ln>
                  <a:noFill/>
                </a:ln>
                <a:solidFill>
                  <a:srgbClr val="242D45"/>
                </a:solidFill>
                <a:effectLst/>
                <a:latin typeface="Arial" charset="0"/>
              </a:rPr>
              <a:t>Exemple</a:t>
            </a:r>
          </a:p>
        </p:txBody>
      </p:sp>
    </p:spTree>
    <p:extLst>
      <p:ext uri="{BB962C8B-B14F-4D97-AF65-F5344CB8AC3E}">
        <p14:creationId xmlns:p14="http://schemas.microsoft.com/office/powerpoint/2010/main" val="232130050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Modèle par défau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75BD25"/>
          </a:buClr>
          <a:buSzTx/>
          <a:buFont typeface="Arial" charset="0"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Arial" charset="0"/>
          </a:defRPr>
        </a:defPPr>
      </a:lstStyle>
    </a:spDef>
    <a:lnDef>
      <a:spPr bwMode="auto">
        <a:noFill/>
        <a:ln w="12700">
          <a:solidFill>
            <a:srgbClr val="FF0000"/>
          </a:solidFill>
          <a:miter lim="800000"/>
          <a:headEnd/>
          <a:tailEnd type="arrow"/>
        </a:ln>
      </a:spPr>
      <a:bodyPr/>
      <a:lstStyle/>
    </a:lnDef>
    <a:txDef>
      <a:spPr bwMode="auto">
        <a:noFill/>
        <a:ln>
          <a:noFill/>
        </a:ln>
        <a:extLst>
          <a:ext uri="{909E8E84-426E-40dd-AFC4-6F175D3DCCD1}">
            <a14:hiddenFill xmlns="" xmlns:a14="http://schemas.microsoft.com/office/drawing/2010/main" xmlns:p="http://schemas.openxmlformats.org/presentationml/2006/main" xmlns:r="http://schemas.openxmlformats.org/officeDocument/2006/relationships">
              <a:solidFill>
                <a:srgbClr val="FFFFFF"/>
              </a:solidFill>
            </a14:hiddenFill>
          </a:ext>
          <a:ext uri="{91240B29-F687-4f45-9708-019B960494DF}">
            <a14:hiddenLine xmlns="" xmlns:a14="http://schemas.microsoft.com/office/drawing/2010/main" xmlns:p="http://schemas.openxmlformats.org/presentationml/2006/main" xmlns:r="http://schemas.openxmlformats.org/officeDocument/2006/relationships" w="9525">
              <a:solidFill>
                <a:srgbClr val="000000"/>
              </a:solidFill>
              <a:miter lim="800000"/>
              <a:headEnd/>
              <a:tailEnd/>
            </a14:hiddenLine>
          </a:ext>
          <a:ext uri="{FAA26D3D-D897-4be2-8F04-BA451C77F1D7}">
            <ma14:placeholderFlag xmlns="" xmlns:ma14="http://schemas.microsoft.com/office/mac/drawingml/2011/main" xmlns:p="http://schemas.openxmlformats.org/presentationml/2006/main" xmlns:r="http://schemas.openxmlformats.org/officeDocument/2006/relationships" val="1"/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 kern="0" dirty="0" err="1" smtClean="0">
            <a:solidFill>
              <a:srgbClr val="242D45"/>
            </a:solidFill>
          </a:defRPr>
        </a:defPPr>
      </a:lstStyle>
    </a:txDef>
  </a:objectDefaults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21539</TotalTime>
  <Words>872</Words>
  <Application>Microsoft Office PowerPoint</Application>
  <PresentationFormat>Affichage à l'écran (4:3)</PresentationFormat>
  <Paragraphs>169</Paragraphs>
  <Slides>13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22" baseType="lpstr">
      <vt:lpstr>Arial</vt:lpstr>
      <vt:lpstr>Arial Narrow</vt:lpstr>
      <vt:lpstr>Calibri</vt:lpstr>
      <vt:lpstr>Courier New</vt:lpstr>
      <vt:lpstr>Times</vt:lpstr>
      <vt:lpstr>Times New Roman</vt:lpstr>
      <vt:lpstr>Verdana</vt:lpstr>
      <vt:lpstr>Wingdings</vt:lpstr>
      <vt:lpstr>Modèle par défaut</vt:lpstr>
      <vt:lpstr>Présentation PowerPoint</vt:lpstr>
      <vt:lpstr>La soutenance de thèse</vt:lpstr>
      <vt:lpstr>Dans votre espace personnel doctorant</vt:lpstr>
      <vt:lpstr>Renseigner les éléments de la soutenance</vt:lpstr>
      <vt:lpstr>Renseigner les éléments de la soutenance : les rapporteurs</vt:lpstr>
      <vt:lpstr>Renseigner les éléments de la soutenance : les membres du jury</vt:lpstr>
      <vt:lpstr>Renseigner les éléments de la soutenance et finaliser la saisie pour transmission à la direction de thèse</vt:lpstr>
      <vt:lpstr>Présentation PowerPoint</vt:lpstr>
      <vt:lpstr>Dépôt des pièces justificatives </vt:lpstr>
      <vt:lpstr>Je m’assure que j’ai bien déposé toutes les pièces attendues 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titre du projet présenté Précision éventuelle sur le titre</dc:title>
  <dc:creator>Utilisateur de Microsoft Office</dc:creator>
  <cp:lastModifiedBy>SOPHIE GILGENKRANTZ RIBOTTA</cp:lastModifiedBy>
  <cp:revision>1211</cp:revision>
  <cp:lastPrinted>2018-02-02T10:03:29Z</cp:lastPrinted>
  <dcterms:created xsi:type="dcterms:W3CDTF">2015-11-24T09:57:20Z</dcterms:created>
  <dcterms:modified xsi:type="dcterms:W3CDTF">2023-06-30T09:38:58Z</dcterms:modified>
</cp:coreProperties>
</file>